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notesMasterIdLst>
    <p:notesMasterId r:id="rId19"/>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notesMaster" Target="notesMasters/notesMaster1.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00000"/>
        </a:solidFill>
      </p:bgPr>
    </p:bg>
    <p:spTree>
      <p:nvGrpSpPr>
        <p:cNvPr id="1" name=""/>
        <p:cNvGrpSpPr/>
        <p:nvPr/>
      </p:nvGrpSpPr>
      <p:grpSpPr>
        <a:xfrm>
          <a:off x="0" y="0"/>
          <a:ext cx="0" cy="0"/>
          <a:chOff x="0" y="0"/>
          <a:chExt cx="0" cy="0"/>
        </a:xfrm>
      </p:grpSpPr>
      <p:sp>
        <p:nvSpPr>
          <p:cNvPr id="2" name="Shape 0"/>
          <p:cNvSpPr/>
          <p:nvPr/>
        </p:nvSpPr>
        <p:spPr>
          <a:xfrm>
            <a:off x="5943600" y="0"/>
            <a:ext cx="3200400" cy="5143500"/>
          </a:xfrm>
          <a:prstGeom prst="rect">
            <a:avLst/>
          </a:prstGeom>
          <a:solidFill>
            <a:srgbClr val="1F3A66"/>
          </a:solidFill>
          <a:ln/>
        </p:spPr>
      </p:sp>
      <p:sp>
        <p:nvSpPr>
          <p:cNvPr id="3" name="Shape 1"/>
          <p:cNvSpPr/>
          <p:nvPr/>
        </p:nvSpPr>
        <p:spPr>
          <a:xfrm>
            <a:off x="5943600" y="0"/>
            <a:ext cx="45720" cy="5143500"/>
          </a:xfrm>
          <a:prstGeom prst="rect">
            <a:avLst/>
          </a:prstGeom>
          <a:solidFill>
            <a:srgbClr val="3B82F6"/>
          </a:solidFill>
          <a:ln/>
        </p:spPr>
      </p:sp>
      <p:sp>
        <p:nvSpPr>
          <p:cNvPr id="4" name="Text 2"/>
          <p:cNvSpPr/>
          <p:nvPr/>
        </p:nvSpPr>
        <p:spPr>
          <a:xfrm>
            <a:off x="548640" y="457200"/>
            <a:ext cx="3657600" cy="365760"/>
          </a:xfrm>
          <a:prstGeom prst="rect">
            <a:avLst/>
          </a:prstGeom>
          <a:noFill/>
          <a:ln/>
        </p:spPr>
        <p:txBody>
          <a:bodyPr wrap="square" lIns="0" tIns="0" rIns="0" bIns="0" rtlCol="0" anchor="ctr"/>
          <a:lstStyle/>
          <a:p>
            <a:pPr indent="0" marL="0">
              <a:buNone/>
            </a:pPr>
            <a:r>
              <a:rPr lang="en-US" sz="1300" b="1" spc="800" kern="0" dirty="0">
                <a:solidFill>
                  <a:srgbClr val="3B82F6"/>
                </a:solidFill>
                <a:latin typeface="Calibri" pitchFamily="34" charset="0"/>
                <a:ea typeface="Calibri" pitchFamily="34" charset="-122"/>
                <a:cs typeface="Calibri" pitchFamily="34" charset="-120"/>
              </a:rPr>
              <a:t>ASTERION VR</a:t>
            </a:r>
            <a:endParaRPr lang="en-US" sz="1300" dirty="0"/>
          </a:p>
        </p:txBody>
      </p:sp>
      <p:sp>
        <p:nvSpPr>
          <p:cNvPr id="5" name="Text 3"/>
          <p:cNvSpPr/>
          <p:nvPr/>
        </p:nvSpPr>
        <p:spPr>
          <a:xfrm>
            <a:off x="548640" y="1371600"/>
            <a:ext cx="5486400" cy="914400"/>
          </a:xfrm>
          <a:prstGeom prst="rect">
            <a:avLst/>
          </a:prstGeom>
          <a:noFill/>
          <a:ln/>
        </p:spPr>
        <p:txBody>
          <a:bodyPr wrap="square" lIns="0" tIns="0" rIns="0" bIns="0" rtlCol="0" anchor="ctr"/>
          <a:lstStyle/>
          <a:p>
            <a:pPr indent="0" marL="0">
              <a:buNone/>
            </a:pPr>
            <a:r>
              <a:rPr lang="en-US" sz="5600" b="1" dirty="0">
                <a:solidFill>
                  <a:srgbClr val="F2F2F2"/>
                </a:solidFill>
                <a:latin typeface="Calibri" pitchFamily="34" charset="0"/>
                <a:ea typeface="Calibri" pitchFamily="34" charset="-122"/>
                <a:cs typeface="Calibri" pitchFamily="34" charset="-120"/>
              </a:rPr>
              <a:t>PS_Launcher</a:t>
            </a:r>
            <a:endParaRPr lang="en-US" sz="5600" dirty="0"/>
          </a:p>
        </p:txBody>
      </p:sp>
      <p:sp>
        <p:nvSpPr>
          <p:cNvPr id="6" name="Text 4"/>
          <p:cNvSpPr/>
          <p:nvPr/>
        </p:nvSpPr>
        <p:spPr>
          <a:xfrm>
            <a:off x="548640" y="2286000"/>
            <a:ext cx="5486400" cy="640080"/>
          </a:xfrm>
          <a:prstGeom prst="rect">
            <a:avLst/>
          </a:prstGeom>
          <a:noFill/>
          <a:ln/>
        </p:spPr>
        <p:txBody>
          <a:bodyPr wrap="square" lIns="0" tIns="0" rIns="0" bIns="0" rtlCol="0" anchor="ctr"/>
          <a:lstStyle/>
          <a:p>
            <a:pPr indent="0" marL="0">
              <a:buNone/>
            </a:pPr>
            <a:r>
              <a:rPr lang="en-US" sz="2800" dirty="0">
                <a:solidFill>
                  <a:srgbClr val="A0A0A8"/>
                </a:solidFill>
                <a:latin typeface="Calibri" pitchFamily="34" charset="0"/>
                <a:ea typeface="Calibri" pitchFamily="34" charset="-122"/>
                <a:cs typeface="Calibri" pitchFamily="34" charset="-120"/>
              </a:rPr>
              <a:t>Documentation Interne</a:t>
            </a:r>
            <a:endParaRPr lang="en-US" sz="2800" dirty="0"/>
          </a:p>
        </p:txBody>
      </p:sp>
      <p:sp>
        <p:nvSpPr>
          <p:cNvPr id="7" name="Text 5"/>
          <p:cNvSpPr/>
          <p:nvPr/>
        </p:nvSpPr>
        <p:spPr>
          <a:xfrm>
            <a:off x="548640" y="2926080"/>
            <a:ext cx="5486400" cy="457200"/>
          </a:xfrm>
          <a:prstGeom prst="rect">
            <a:avLst/>
          </a:prstGeom>
          <a:noFill/>
          <a:ln/>
        </p:spPr>
        <p:txBody>
          <a:bodyPr wrap="square" lIns="0" tIns="0" rIns="0" bIns="0" rtlCol="0" anchor="ctr"/>
          <a:lstStyle/>
          <a:p>
            <a:pPr indent="0" marL="0">
              <a:buNone/>
            </a:pPr>
            <a:r>
              <a:rPr lang="en-US" sz="1600" i="1" dirty="0">
                <a:solidFill>
                  <a:srgbClr val="A0A0A8"/>
                </a:solidFill>
                <a:latin typeface="Calibri" pitchFamily="34" charset="0"/>
                <a:ea typeface="Calibri" pitchFamily="34" charset="-122"/>
                <a:cs typeface="Calibri" pitchFamily="34" charset="-120"/>
              </a:rPr>
              <a:t>Déploiement, configuration &amp; exploitation</a:t>
            </a:r>
            <a:endParaRPr lang="en-US" sz="1600" dirty="0"/>
          </a:p>
        </p:txBody>
      </p:sp>
      <p:sp>
        <p:nvSpPr>
          <p:cNvPr id="8" name="Text 6"/>
          <p:cNvSpPr/>
          <p:nvPr/>
        </p:nvSpPr>
        <p:spPr>
          <a:xfrm>
            <a:off x="6126480" y="1371600"/>
            <a:ext cx="2926080" cy="1097280"/>
          </a:xfrm>
          <a:prstGeom prst="rect">
            <a:avLst/>
          </a:prstGeom>
          <a:noFill/>
          <a:ln/>
        </p:spPr>
        <p:txBody>
          <a:bodyPr wrap="square" lIns="0" tIns="0" rIns="0" bIns="0" rtlCol="0" anchor="ctr"/>
          <a:lstStyle/>
          <a:p>
            <a:pPr algn="ctr" indent="0" marL="0">
              <a:buNone/>
            </a:pPr>
            <a:r>
              <a:rPr lang="en-US" sz="7600" b="1" dirty="0">
                <a:solidFill>
                  <a:srgbClr val="F2F2F2"/>
                </a:solidFill>
                <a:latin typeface="Calibri" pitchFamily="34" charset="0"/>
                <a:ea typeface="Calibri" pitchFamily="34" charset="-122"/>
                <a:cs typeface="Calibri" pitchFamily="34" charset="-120"/>
              </a:rPr>
              <a:t>v0.8</a:t>
            </a:r>
            <a:endParaRPr lang="en-US" sz="7600" dirty="0"/>
          </a:p>
        </p:txBody>
      </p:sp>
      <p:sp>
        <p:nvSpPr>
          <p:cNvPr id="9" name="Text 7"/>
          <p:cNvSpPr/>
          <p:nvPr/>
        </p:nvSpPr>
        <p:spPr>
          <a:xfrm>
            <a:off x="6126480" y="2377440"/>
            <a:ext cx="2926080" cy="274320"/>
          </a:xfrm>
          <a:prstGeom prst="rect">
            <a:avLst/>
          </a:prstGeom>
          <a:noFill/>
          <a:ln/>
        </p:spPr>
        <p:txBody>
          <a:bodyPr wrap="square" lIns="0" tIns="0" rIns="0" bIns="0" rtlCol="0" anchor="ctr"/>
          <a:lstStyle/>
          <a:p>
            <a:pPr algn="ctr" indent="0" marL="0">
              <a:buNone/>
            </a:pPr>
            <a:r>
              <a:rPr lang="en-US" sz="1100" spc="600" kern="0" dirty="0">
                <a:solidFill>
                  <a:srgbClr val="A0A0A8"/>
                </a:solidFill>
                <a:latin typeface="Calibri" pitchFamily="34" charset="0"/>
                <a:ea typeface="Calibri" pitchFamily="34" charset="-122"/>
                <a:cs typeface="Calibri" pitchFamily="34" charset="-120"/>
              </a:rPr>
              <a:t>VERSION</a:t>
            </a:r>
            <a:endParaRPr lang="en-US" sz="1100" dirty="0"/>
          </a:p>
        </p:txBody>
      </p:sp>
      <p:sp>
        <p:nvSpPr>
          <p:cNvPr id="10" name="Text 8"/>
          <p:cNvSpPr/>
          <p:nvPr/>
        </p:nvSpPr>
        <p:spPr>
          <a:xfrm>
            <a:off x="6126480" y="3291840"/>
            <a:ext cx="2926080" cy="365760"/>
          </a:xfrm>
          <a:prstGeom prst="rect">
            <a:avLst/>
          </a:prstGeom>
          <a:noFill/>
          <a:ln/>
        </p:spPr>
        <p:txBody>
          <a:bodyPr wrap="square" lIns="0" tIns="0" rIns="0" bIns="0" rtlCol="0" anchor="ctr"/>
          <a:lstStyle/>
          <a:p>
            <a:pPr algn="ctr" indent="0" marL="0">
              <a:buNone/>
            </a:pPr>
            <a:r>
              <a:rPr lang="en-US" sz="1400" dirty="0">
                <a:solidFill>
                  <a:srgbClr val="F2F2F2"/>
                </a:solidFill>
                <a:latin typeface="Calibri" pitchFamily="34" charset="0"/>
                <a:ea typeface="Calibri" pitchFamily="34" charset="-122"/>
                <a:cs typeface="Calibri" pitchFamily="34" charset="-120"/>
              </a:rPr>
              <a:t>Mai 2026</a:t>
            </a:r>
            <a:endParaRPr lang="en-US" sz="1400" dirty="0"/>
          </a:p>
        </p:txBody>
      </p:sp>
      <p:sp>
        <p:nvSpPr>
          <p:cNvPr id="11" name="Shape 9"/>
          <p:cNvSpPr/>
          <p:nvPr/>
        </p:nvSpPr>
        <p:spPr>
          <a:xfrm>
            <a:off x="0" y="4686300"/>
            <a:ext cx="9144000" cy="457200"/>
          </a:xfrm>
          <a:prstGeom prst="rect">
            <a:avLst/>
          </a:prstGeom>
          <a:solidFill>
            <a:srgbClr val="161B23"/>
          </a:solidFill>
          <a:ln/>
        </p:spPr>
      </p:sp>
      <p:sp>
        <p:nvSpPr>
          <p:cNvPr id="12" name="Text 10"/>
          <p:cNvSpPr/>
          <p:nvPr/>
        </p:nvSpPr>
        <p:spPr>
          <a:xfrm>
            <a:off x="457200" y="4732020"/>
            <a:ext cx="8229600" cy="365760"/>
          </a:xfrm>
          <a:prstGeom prst="rect">
            <a:avLst/>
          </a:prstGeom>
          <a:noFill/>
          <a:ln/>
        </p:spPr>
        <p:txBody>
          <a:bodyPr wrap="square" lIns="0" tIns="0" rIns="0" bIns="0" rtlCol="0" anchor="ctr"/>
          <a:lstStyle/>
          <a:p>
            <a:pPr indent="0" marL="0">
              <a:buNone/>
            </a:pPr>
            <a:r>
              <a:rPr lang="en-US" sz="1100" i="1" dirty="0">
                <a:solidFill>
                  <a:srgbClr val="A0A0A8"/>
                </a:solidFill>
                <a:latin typeface="Calibri" pitchFamily="34" charset="0"/>
                <a:ea typeface="Calibri" pitchFamily="34" charset="-122"/>
                <a:cs typeface="Calibri" pitchFamily="34" charset="-120"/>
              </a:rPr>
              <a:t>Confidentiel — usage interne uniquement</a:t>
            </a:r>
            <a:endParaRPr lang="en-US" sz="11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000000"/>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3B82F6"/>
          </a:solidFill>
          <a:ln/>
        </p:spPr>
      </p:sp>
      <p:sp>
        <p:nvSpPr>
          <p:cNvPr id="3" name="Text 1"/>
          <p:cNvSpPr/>
          <p:nvPr/>
        </p:nvSpPr>
        <p:spPr>
          <a:xfrm>
            <a:off x="457200" y="228600"/>
            <a:ext cx="8229600" cy="274320"/>
          </a:xfrm>
          <a:prstGeom prst="rect">
            <a:avLst/>
          </a:prstGeom>
          <a:noFill/>
          <a:ln/>
        </p:spPr>
        <p:txBody>
          <a:bodyPr wrap="square" lIns="0" tIns="0" rIns="0" bIns="0" rtlCol="0" anchor="ctr"/>
          <a:lstStyle/>
          <a:p>
            <a:pPr indent="0" marL="0">
              <a:buNone/>
            </a:pPr>
            <a:r>
              <a:rPr lang="en-US" sz="1100" b="1" spc="400" kern="0" dirty="0">
                <a:solidFill>
                  <a:srgbClr val="3B82F6"/>
                </a:solidFill>
                <a:latin typeface="Calibri" pitchFamily="34" charset="0"/>
                <a:ea typeface="Calibri" pitchFamily="34" charset="-122"/>
                <a:cs typeface="Calibri" pitchFamily="34" charset="-120"/>
              </a:rPr>
              <a:t>SECTION 3 · MAJ DU LAUNCHER LUI-MÊME</a:t>
            </a:r>
            <a:endParaRPr lang="en-US" sz="1100" dirty="0"/>
          </a:p>
        </p:txBody>
      </p:sp>
      <p:sp>
        <p:nvSpPr>
          <p:cNvPr id="4" name="Text 2"/>
          <p:cNvSpPr/>
          <p:nvPr/>
        </p:nvSpPr>
        <p:spPr>
          <a:xfrm>
            <a:off x="457200" y="502920"/>
            <a:ext cx="8229600" cy="640080"/>
          </a:xfrm>
          <a:prstGeom prst="rect">
            <a:avLst/>
          </a:prstGeom>
          <a:noFill/>
          <a:ln/>
        </p:spPr>
        <p:txBody>
          <a:bodyPr wrap="square" lIns="0" tIns="0" rIns="0" bIns="0" rtlCol="0" anchor="ctr"/>
          <a:lstStyle/>
          <a:p>
            <a:pPr indent="0" marL="0">
              <a:buNone/>
            </a:pPr>
            <a:r>
              <a:rPr lang="en-US" sz="3200" b="1" dirty="0">
                <a:solidFill>
                  <a:srgbClr val="F2F2F2"/>
                </a:solidFill>
                <a:latin typeface="Calibri" pitchFamily="34" charset="0"/>
                <a:ea typeface="Calibri" pitchFamily="34" charset="-122"/>
                <a:cs typeface="Calibri" pitchFamily="34" charset="-120"/>
              </a:rPr>
              <a:t>Backoffice — Launcher (auto-update)</a:t>
            </a:r>
            <a:endParaRPr lang="en-US" sz="3200" dirty="0"/>
          </a:p>
        </p:txBody>
      </p:sp>
      <p:sp>
        <p:nvSpPr>
          <p:cNvPr id="5" name="Shape 3"/>
          <p:cNvSpPr/>
          <p:nvPr/>
        </p:nvSpPr>
        <p:spPr>
          <a:xfrm>
            <a:off x="457200" y="1188720"/>
            <a:ext cx="1097280" cy="0"/>
          </a:xfrm>
          <a:prstGeom prst="line">
            <a:avLst/>
          </a:prstGeom>
          <a:noFill/>
          <a:ln w="25400">
            <a:solidFill>
              <a:srgbClr val="3B82F6"/>
            </a:solidFill>
            <a:prstDash val="solid"/>
          </a:ln>
        </p:spPr>
      </p:sp>
      <p:sp>
        <p:nvSpPr>
          <p:cNvPr id="6" name="Text 4"/>
          <p:cNvSpPr/>
          <p:nvPr/>
        </p:nvSpPr>
        <p:spPr>
          <a:xfrm>
            <a:off x="457200" y="4823460"/>
            <a:ext cx="7315200" cy="228600"/>
          </a:xfrm>
          <a:prstGeom prst="rect">
            <a:avLst/>
          </a:prstGeom>
          <a:noFill/>
          <a:ln/>
        </p:spPr>
        <p:txBody>
          <a:bodyPr wrap="square" lIns="0" tIns="0" rIns="0" bIns="0" rtlCol="0" anchor="ctr"/>
          <a:lstStyle/>
          <a:p>
            <a:pPr indent="0" marL="0">
              <a:buNone/>
            </a:pPr>
            <a:r>
              <a:rPr lang="en-US" sz="900" dirty="0">
                <a:solidFill>
                  <a:srgbClr val="A0A0A8"/>
                </a:solidFill>
                <a:latin typeface="Calibri" pitchFamily="34" charset="0"/>
                <a:ea typeface="Calibri" pitchFamily="34" charset="-122"/>
                <a:cs typeface="Calibri" pitchFamily="34" charset="-120"/>
              </a:rPr>
              <a:t>PS_LAUNCHER  •  Documentation Interne  •  ASTERION VR</a:t>
            </a:r>
            <a:endParaRPr lang="en-US" sz="900" dirty="0"/>
          </a:p>
        </p:txBody>
      </p:sp>
      <p:sp>
        <p:nvSpPr>
          <p:cNvPr id="7" name="Text 5"/>
          <p:cNvSpPr/>
          <p:nvPr/>
        </p:nvSpPr>
        <p:spPr>
          <a:xfrm>
            <a:off x="8229600" y="4823460"/>
            <a:ext cx="457200" cy="228600"/>
          </a:xfrm>
          <a:prstGeom prst="rect">
            <a:avLst/>
          </a:prstGeom>
          <a:noFill/>
          <a:ln/>
        </p:spPr>
        <p:txBody>
          <a:bodyPr wrap="square" lIns="0" tIns="0" rIns="0" bIns="0" rtlCol="0" anchor="ctr"/>
          <a:lstStyle/>
          <a:p>
            <a:pPr algn="r" indent="0" marL="0">
              <a:buNone/>
            </a:pPr>
            <a:r>
              <a:rPr lang="en-US" sz="900" dirty="0">
                <a:solidFill>
                  <a:srgbClr val="A0A0A8"/>
                </a:solidFill>
                <a:latin typeface="Calibri" pitchFamily="34" charset="0"/>
                <a:ea typeface="Calibri" pitchFamily="34" charset="-122"/>
                <a:cs typeface="Calibri" pitchFamily="34" charset="-120"/>
              </a:rPr>
              <a:t>10</a:t>
            </a:r>
            <a:endParaRPr lang="en-US" sz="900" dirty="0"/>
          </a:p>
        </p:txBody>
      </p:sp>
      <p:sp>
        <p:nvSpPr>
          <p:cNvPr id="8" name="Text 6"/>
          <p:cNvSpPr/>
          <p:nvPr/>
        </p:nvSpPr>
        <p:spPr>
          <a:xfrm>
            <a:off x="457200" y="1280160"/>
            <a:ext cx="8229600" cy="411480"/>
          </a:xfrm>
          <a:prstGeom prst="rect">
            <a:avLst/>
          </a:prstGeom>
          <a:noFill/>
          <a:ln/>
        </p:spPr>
        <p:txBody>
          <a:bodyPr wrap="square" lIns="0" tIns="0" rIns="0" bIns="0" rtlCol="0" anchor="ctr"/>
          <a:lstStyle/>
          <a:p>
            <a:pPr indent="0" marL="0">
              <a:buNone/>
            </a:pPr>
            <a:r>
              <a:rPr lang="en-US" sz="1200" i="1" dirty="0">
                <a:solidFill>
                  <a:srgbClr val="A0A0A8"/>
                </a:solidFill>
                <a:latin typeface="Calibri" pitchFamily="34" charset="0"/>
                <a:ea typeface="Calibri" pitchFamily="34" charset="-122"/>
                <a:cs typeface="Calibri" pitchFamily="34" charset="-120"/>
              </a:rPr>
              <a:t>Quand tu pousses une nouvelle version de PSLauncher.exe, les launchers déjà déployés se mettent à jour seuls. Cette page pilote ce flux.</a:t>
            </a:r>
            <a:endParaRPr lang="en-US" sz="1200" dirty="0"/>
          </a:p>
        </p:txBody>
      </p:sp>
      <p:sp>
        <p:nvSpPr>
          <p:cNvPr id="9" name="Shape 7"/>
          <p:cNvSpPr/>
          <p:nvPr/>
        </p:nvSpPr>
        <p:spPr>
          <a:xfrm>
            <a:off x="457200" y="1828800"/>
            <a:ext cx="3931920" cy="2377440"/>
          </a:xfrm>
          <a:prstGeom prst="rect">
            <a:avLst/>
          </a:prstGeom>
          <a:solidFill>
            <a:srgbClr val="161B23"/>
          </a:solidFill>
          <a:ln w="12700">
            <a:solidFill>
              <a:srgbClr val="2A2F3A"/>
            </a:solidFill>
            <a:prstDash val="solid"/>
          </a:ln>
        </p:spPr>
      </p:sp>
      <p:sp>
        <p:nvSpPr>
          <p:cNvPr id="10" name="Text 8"/>
          <p:cNvSpPr/>
          <p:nvPr/>
        </p:nvSpPr>
        <p:spPr>
          <a:xfrm>
            <a:off x="640080" y="1965960"/>
            <a:ext cx="3657600" cy="274320"/>
          </a:xfrm>
          <a:prstGeom prst="rect">
            <a:avLst/>
          </a:prstGeom>
          <a:noFill/>
          <a:ln/>
        </p:spPr>
        <p:txBody>
          <a:bodyPr wrap="square" lIns="0" tIns="0" rIns="0" bIns="0" rtlCol="0" anchor="ctr"/>
          <a:lstStyle/>
          <a:p>
            <a:pPr indent="0" marL="0">
              <a:buNone/>
            </a:pPr>
            <a:r>
              <a:rPr lang="en-US" sz="1400" b="1" dirty="0">
                <a:solidFill>
                  <a:srgbClr val="F2F2F2"/>
                </a:solidFill>
                <a:latin typeface="Calibri" pitchFamily="34" charset="0"/>
                <a:ea typeface="Calibri" pitchFamily="34" charset="-122"/>
                <a:cs typeface="Calibri" pitchFamily="34" charset="-120"/>
              </a:rPr>
              <a:t>État affiché en haut</a:t>
            </a:r>
            <a:endParaRPr lang="en-US" sz="1400" dirty="0"/>
          </a:p>
        </p:txBody>
      </p:sp>
      <p:sp>
        <p:nvSpPr>
          <p:cNvPr id="11" name="Text 9"/>
          <p:cNvSpPr/>
          <p:nvPr/>
        </p:nvSpPr>
        <p:spPr>
          <a:xfrm>
            <a:off x="640080" y="2331720"/>
            <a:ext cx="3657600" cy="1828800"/>
          </a:xfrm>
          <a:prstGeom prst="rect">
            <a:avLst/>
          </a:prstGeom>
          <a:noFill/>
          <a:ln/>
        </p:spPr>
        <p:txBody>
          <a:bodyPr wrap="square" lIns="0" tIns="0" rIns="0" bIns="0" rtlCol="0" anchor="ctr"/>
          <a:lstStyle/>
          <a:p>
            <a:pPr marL="342900" indent="-342900">
              <a:spcAft>
                <a:spcPts val="600"/>
              </a:spcAft>
              <a:buSzPct val="100000"/>
              <a:buChar char="■"/>
            </a:pPr>
            <a:r>
              <a:rPr lang="en-US" sz="1100" dirty="0">
                <a:solidFill>
                  <a:srgbClr val="F2F2F2"/>
                </a:solidFill>
                <a:latin typeface="Calibri" pitchFamily="34" charset="0"/>
                <a:ea typeface="Calibri" pitchFamily="34" charset="-122"/>
                <a:cs typeface="Calibri" pitchFamily="34" charset="-120"/>
              </a:rPr>
              <a:t>Version annoncée (ex : v0.8.0)</a:t>
            </a:r>
            <a:endParaRPr lang="en-US" sz="1100" dirty="0"/>
          </a:p>
          <a:p>
            <a:pPr marL="342900" indent="-342900">
              <a:spcAft>
                <a:spcPts val="600"/>
              </a:spcAft>
              <a:buSzPct val="100000"/>
              <a:buChar char="■"/>
            </a:pPr>
            <a:r>
              <a:rPr lang="en-US" sz="1100" dirty="0">
                <a:solidFill>
                  <a:srgbClr val="F2F2F2"/>
                </a:solidFill>
                <a:latin typeface="Calibri" pitchFamily="34" charset="0"/>
                <a:ea typeface="Calibri" pitchFamily="34" charset="-122"/>
                <a:cs typeface="Calibri" pitchFamily="34" charset="-120"/>
              </a:rPr>
              <a:t>minRequired (plancher de compatibilité)</a:t>
            </a:r>
            <a:endParaRPr lang="en-US" sz="1100" dirty="0"/>
          </a:p>
          <a:p>
            <a:pPr marL="342900" indent="-342900">
              <a:spcAft>
                <a:spcPts val="600"/>
              </a:spcAft>
              <a:buSzPct val="100000"/>
              <a:buChar char="■"/>
            </a:pPr>
            <a:r>
              <a:rPr lang="en-US" sz="1100" dirty="0">
                <a:solidFill>
                  <a:srgbClr val="F2F2F2"/>
                </a:solidFill>
                <a:latin typeface="Calibri" pitchFamily="34" charset="0"/>
                <a:ea typeface="Calibri" pitchFamily="34" charset="-122"/>
                <a:cs typeface="Calibri" pitchFamily="34" charset="-120"/>
              </a:rPr>
              <a:t>Exe présent / absent dans builds/launcher/</a:t>
            </a:r>
            <a:endParaRPr lang="en-US" sz="1100" dirty="0"/>
          </a:p>
          <a:p>
            <a:pPr marL="342900" indent="-342900">
              <a:spcAft>
                <a:spcPts val="600"/>
              </a:spcAft>
              <a:buSzPct val="100000"/>
              <a:buChar char="■"/>
            </a:pPr>
            <a:r>
              <a:rPr lang="en-US" sz="1100" dirty="0">
                <a:solidFill>
                  <a:srgbClr val="F2F2F2"/>
                </a:solidFill>
                <a:latin typeface="Calibri" pitchFamily="34" charset="0"/>
                <a:ea typeface="Calibri" pitchFamily="34" charset="-122"/>
                <a:cs typeface="Calibri" pitchFamily="34" charset="-120"/>
              </a:rPr>
              <a:t>Hash calculé / à calculer</a:t>
            </a:r>
            <a:endParaRPr lang="en-US" sz="1100" dirty="0"/>
          </a:p>
          <a:p>
            <a:pPr marL="342900" indent="-342900">
              <a:spcAft>
                <a:spcPts val="600"/>
              </a:spcAft>
              <a:buSzPct val="100000"/>
              <a:buChar char="■"/>
            </a:pPr>
            <a:r>
              <a:rPr lang="en-US" sz="1100" dirty="0">
                <a:solidFill>
                  <a:srgbClr val="F2F2F2"/>
                </a:solidFill>
                <a:latin typeface="Calibri" pitchFamily="34" charset="0"/>
                <a:ea typeface="Calibri" pitchFamily="34" charset="-122"/>
                <a:cs typeface="Calibri" pitchFamily="34" charset="-120"/>
              </a:rPr>
              <a:t>Manifest signé / non signé</a:t>
            </a:r>
            <a:endParaRPr lang="en-US" sz="1100" dirty="0"/>
          </a:p>
        </p:txBody>
      </p:sp>
      <p:sp>
        <p:nvSpPr>
          <p:cNvPr id="12" name="Shape 10"/>
          <p:cNvSpPr/>
          <p:nvPr/>
        </p:nvSpPr>
        <p:spPr>
          <a:xfrm>
            <a:off x="4754880" y="1828800"/>
            <a:ext cx="3931920" cy="2377440"/>
          </a:xfrm>
          <a:prstGeom prst="rect">
            <a:avLst/>
          </a:prstGeom>
          <a:solidFill>
            <a:srgbClr val="161B23"/>
          </a:solidFill>
          <a:ln w="12700">
            <a:solidFill>
              <a:srgbClr val="2A2F3A"/>
            </a:solidFill>
            <a:prstDash val="solid"/>
          </a:ln>
        </p:spPr>
      </p:sp>
      <p:sp>
        <p:nvSpPr>
          <p:cNvPr id="13" name="Text 11"/>
          <p:cNvSpPr/>
          <p:nvPr/>
        </p:nvSpPr>
        <p:spPr>
          <a:xfrm>
            <a:off x="4937760" y="1965960"/>
            <a:ext cx="3657600" cy="274320"/>
          </a:xfrm>
          <a:prstGeom prst="rect">
            <a:avLst/>
          </a:prstGeom>
          <a:noFill/>
          <a:ln/>
        </p:spPr>
        <p:txBody>
          <a:bodyPr wrap="square" lIns="0" tIns="0" rIns="0" bIns="0" rtlCol="0" anchor="ctr"/>
          <a:lstStyle/>
          <a:p>
            <a:pPr indent="0" marL="0">
              <a:buNone/>
            </a:pPr>
            <a:r>
              <a:rPr lang="en-US" sz="1400" b="1" dirty="0">
                <a:solidFill>
                  <a:srgbClr val="F2F2F2"/>
                </a:solidFill>
                <a:latin typeface="Calibri" pitchFamily="34" charset="0"/>
                <a:ea typeface="Calibri" pitchFamily="34" charset="-122"/>
                <a:cs typeface="Calibri" pitchFamily="34" charset="-120"/>
              </a:rPr>
              <a:t>Workflow nouvelle version</a:t>
            </a:r>
            <a:endParaRPr lang="en-US" sz="1400" dirty="0"/>
          </a:p>
        </p:txBody>
      </p:sp>
      <p:sp>
        <p:nvSpPr>
          <p:cNvPr id="14" name="Text 12"/>
          <p:cNvSpPr/>
          <p:nvPr/>
        </p:nvSpPr>
        <p:spPr>
          <a:xfrm>
            <a:off x="4937760" y="2331720"/>
            <a:ext cx="3657600" cy="1828800"/>
          </a:xfrm>
          <a:prstGeom prst="rect">
            <a:avLst/>
          </a:prstGeom>
          <a:noFill/>
          <a:ln/>
        </p:spPr>
        <p:txBody>
          <a:bodyPr wrap="square" lIns="0" tIns="0" rIns="0" bIns="0" rtlCol="0" anchor="ctr"/>
          <a:lstStyle/>
          <a:p>
            <a:pPr marL="342900" indent="-342900">
              <a:spcAft>
                <a:spcPts val="600"/>
              </a:spcAft>
              <a:buSzPct val="100000"/>
              <a:buChar char="■"/>
            </a:pPr>
            <a:r>
              <a:rPr lang="en-US" sz="1100" dirty="0">
                <a:solidFill>
                  <a:srgbClr val="F2F2F2"/>
                </a:solidFill>
                <a:latin typeface="Calibri" pitchFamily="34" charset="0"/>
                <a:ea typeface="Calibri" pitchFamily="34" charset="-122"/>
                <a:cs typeface="Calibri" pitchFamily="34" charset="-120"/>
              </a:rPr>
              <a:t>build-launcher.bat (publie l'exe)</a:t>
            </a:r>
            <a:endParaRPr lang="en-US" sz="1100" dirty="0"/>
          </a:p>
          <a:p>
            <a:pPr marL="342900" indent="-342900">
              <a:spcAft>
                <a:spcPts val="600"/>
              </a:spcAft>
              <a:buSzPct val="100000"/>
              <a:buChar char="■"/>
            </a:pPr>
            <a:r>
              <a:rPr lang="en-US" sz="1100" dirty="0">
                <a:solidFill>
                  <a:srgbClr val="F2F2F2"/>
                </a:solidFill>
                <a:latin typeface="Calibri" pitchFamily="34" charset="0"/>
                <a:ea typeface="Calibri" pitchFamily="34" charset="-122"/>
                <a:cs typeface="Calibri" pitchFamily="34" charset="-120"/>
              </a:rPr>
              <a:t>Renommer en PSLauncher-X.Y.Z.exe</a:t>
            </a:r>
            <a:endParaRPr lang="en-US" sz="1100" dirty="0"/>
          </a:p>
          <a:p>
            <a:pPr marL="342900" indent="-342900">
              <a:spcAft>
                <a:spcPts val="600"/>
              </a:spcAft>
              <a:buSzPct val="100000"/>
              <a:buChar char="■"/>
            </a:pPr>
            <a:r>
              <a:rPr lang="en-US" sz="1100" dirty="0">
                <a:solidFill>
                  <a:srgbClr val="F2F2F2"/>
                </a:solidFill>
                <a:latin typeface="Calibri" pitchFamily="34" charset="0"/>
                <a:ea typeface="Calibri" pitchFamily="34" charset="-122"/>
                <a:cs typeface="Calibri" pitchFamily="34" charset="-120"/>
              </a:rPr>
              <a:t>Upload SFTP dans builds/launcher/</a:t>
            </a:r>
            <a:endParaRPr lang="en-US" sz="1100" dirty="0"/>
          </a:p>
          <a:p>
            <a:pPr marL="342900" indent="-342900">
              <a:spcAft>
                <a:spcPts val="600"/>
              </a:spcAft>
              <a:buSzPct val="100000"/>
              <a:buChar char="■"/>
            </a:pPr>
            <a:r>
              <a:rPr lang="en-US" sz="1100" dirty="0">
                <a:solidFill>
                  <a:srgbClr val="F2F2F2"/>
                </a:solidFill>
                <a:latin typeface="Calibri" pitchFamily="34" charset="0"/>
                <a:ea typeface="Calibri" pitchFamily="34" charset="-122"/>
                <a:cs typeface="Calibri" pitchFamily="34" charset="-120"/>
              </a:rPr>
              <a:t>Définir version dans le formulaire</a:t>
            </a:r>
            <a:endParaRPr lang="en-US" sz="1100" dirty="0"/>
          </a:p>
          <a:p>
            <a:pPr marL="342900" indent="-342900">
              <a:spcAft>
                <a:spcPts val="600"/>
              </a:spcAft>
              <a:buSzPct val="100000"/>
              <a:buChar char="■"/>
            </a:pPr>
            <a:r>
              <a:rPr lang="en-US" sz="1100" dirty="0">
                <a:solidFill>
                  <a:srgbClr val="F2F2F2"/>
                </a:solidFill>
                <a:latin typeface="Calibri" pitchFamily="34" charset="0"/>
                <a:ea typeface="Calibri" pitchFamily="34" charset="-122"/>
                <a:cs typeface="Calibri" pitchFamily="34" charset="-120"/>
              </a:rPr>
              <a:t>Bouton bleu : 🔁 Hasher le launcher + signer</a:t>
            </a:r>
            <a:endParaRPr lang="en-US" sz="1100" dirty="0"/>
          </a:p>
        </p:txBody>
      </p:sp>
      <p:sp>
        <p:nvSpPr>
          <p:cNvPr id="15" name="Shape 13"/>
          <p:cNvSpPr/>
          <p:nvPr/>
        </p:nvSpPr>
        <p:spPr>
          <a:xfrm>
            <a:off x="457200" y="4297680"/>
            <a:ext cx="8229600" cy="502920"/>
          </a:xfrm>
          <a:prstGeom prst="rect">
            <a:avLst/>
          </a:prstGeom>
          <a:solidFill>
            <a:srgbClr val="161B23"/>
          </a:solidFill>
          <a:ln w="12700">
            <a:solidFill>
              <a:srgbClr val="2A2F3A"/>
            </a:solidFill>
            <a:prstDash val="solid"/>
          </a:ln>
        </p:spPr>
      </p:sp>
      <p:sp>
        <p:nvSpPr>
          <p:cNvPr id="16" name="Shape 14"/>
          <p:cNvSpPr/>
          <p:nvPr/>
        </p:nvSpPr>
        <p:spPr>
          <a:xfrm>
            <a:off x="457200" y="4297680"/>
            <a:ext cx="73152" cy="502920"/>
          </a:xfrm>
          <a:prstGeom prst="rect">
            <a:avLst/>
          </a:prstGeom>
          <a:solidFill>
            <a:srgbClr val="3B82F6"/>
          </a:solidFill>
          <a:ln/>
        </p:spPr>
      </p:sp>
      <p:sp>
        <p:nvSpPr>
          <p:cNvPr id="17" name="Text 15"/>
          <p:cNvSpPr/>
          <p:nvPr/>
        </p:nvSpPr>
        <p:spPr>
          <a:xfrm>
            <a:off x="640080" y="4370832"/>
            <a:ext cx="7863840" cy="365760"/>
          </a:xfrm>
          <a:prstGeom prst="rect">
            <a:avLst/>
          </a:prstGeom>
          <a:noFill/>
          <a:ln/>
        </p:spPr>
        <p:txBody>
          <a:bodyPr wrap="square" lIns="0" tIns="0" rIns="0" bIns="0" rtlCol="0" anchor="ctr"/>
          <a:lstStyle/>
          <a:p>
            <a:pPr indent="0" marL="0">
              <a:buNone/>
            </a:pPr>
            <a:r>
              <a:rPr lang="en-US" sz="1100" dirty="0">
                <a:solidFill>
                  <a:srgbClr val="F2F2F2"/>
                </a:solidFill>
                <a:latin typeface="Calibri" pitchFamily="34" charset="0"/>
                <a:ea typeface="Calibri" pitchFamily="34" charset="-122"/>
                <a:cs typeface="Calibri" pitchFamily="34" charset="-120"/>
              </a:rPr>
              <a:t>ℹ  Les clients en Program Files passeront un UAC à la mise à jour ; les nouveaux installs (user-mode) n'en demanderont jamais.</a:t>
            </a:r>
            <a:endParaRPr lang="en-US" sz="11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000000"/>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3B82F6"/>
          </a:solidFill>
          <a:ln/>
        </p:spPr>
      </p:sp>
      <p:sp>
        <p:nvSpPr>
          <p:cNvPr id="3" name="Text 1"/>
          <p:cNvSpPr/>
          <p:nvPr/>
        </p:nvSpPr>
        <p:spPr>
          <a:xfrm>
            <a:off x="457200" y="228600"/>
            <a:ext cx="8229600" cy="274320"/>
          </a:xfrm>
          <a:prstGeom prst="rect">
            <a:avLst/>
          </a:prstGeom>
          <a:noFill/>
          <a:ln/>
        </p:spPr>
        <p:txBody>
          <a:bodyPr wrap="square" lIns="0" tIns="0" rIns="0" bIns="0" rtlCol="0" anchor="ctr"/>
          <a:lstStyle/>
          <a:p>
            <a:pPr indent="0" marL="0">
              <a:buNone/>
            </a:pPr>
            <a:r>
              <a:rPr lang="en-US" sz="1100" b="1" spc="400" kern="0" dirty="0">
                <a:solidFill>
                  <a:srgbClr val="3B82F6"/>
                </a:solidFill>
                <a:latin typeface="Calibri" pitchFamily="34" charset="0"/>
                <a:ea typeface="Calibri" pitchFamily="34" charset="-122"/>
                <a:cs typeface="Calibri" pitchFamily="34" charset="-120"/>
              </a:rPr>
              <a:t>SECTION 3 · TRAÇABILITÉ</a:t>
            </a:r>
            <a:endParaRPr lang="en-US" sz="1100" dirty="0"/>
          </a:p>
        </p:txBody>
      </p:sp>
      <p:sp>
        <p:nvSpPr>
          <p:cNvPr id="4" name="Text 2"/>
          <p:cNvSpPr/>
          <p:nvPr/>
        </p:nvSpPr>
        <p:spPr>
          <a:xfrm>
            <a:off x="457200" y="502920"/>
            <a:ext cx="8229600" cy="640080"/>
          </a:xfrm>
          <a:prstGeom prst="rect">
            <a:avLst/>
          </a:prstGeom>
          <a:noFill/>
          <a:ln/>
        </p:spPr>
        <p:txBody>
          <a:bodyPr wrap="square" lIns="0" tIns="0" rIns="0" bIns="0" rtlCol="0" anchor="ctr"/>
          <a:lstStyle/>
          <a:p>
            <a:pPr indent="0" marL="0">
              <a:buNone/>
            </a:pPr>
            <a:r>
              <a:rPr lang="en-US" sz="3200" b="1" dirty="0">
                <a:solidFill>
                  <a:srgbClr val="F2F2F2"/>
                </a:solidFill>
                <a:latin typeface="Calibri" pitchFamily="34" charset="0"/>
                <a:ea typeface="Calibri" pitchFamily="34" charset="-122"/>
                <a:cs typeface="Calibri" pitchFamily="34" charset="-120"/>
              </a:rPr>
              <a:t>Backoffice — Audit log</a:t>
            </a:r>
            <a:endParaRPr lang="en-US" sz="3200" dirty="0"/>
          </a:p>
        </p:txBody>
      </p:sp>
      <p:sp>
        <p:nvSpPr>
          <p:cNvPr id="5" name="Shape 3"/>
          <p:cNvSpPr/>
          <p:nvPr/>
        </p:nvSpPr>
        <p:spPr>
          <a:xfrm>
            <a:off x="457200" y="1188720"/>
            <a:ext cx="1097280" cy="0"/>
          </a:xfrm>
          <a:prstGeom prst="line">
            <a:avLst/>
          </a:prstGeom>
          <a:noFill/>
          <a:ln w="25400">
            <a:solidFill>
              <a:srgbClr val="3B82F6"/>
            </a:solidFill>
            <a:prstDash val="solid"/>
          </a:ln>
        </p:spPr>
      </p:sp>
      <p:sp>
        <p:nvSpPr>
          <p:cNvPr id="6" name="Text 4"/>
          <p:cNvSpPr/>
          <p:nvPr/>
        </p:nvSpPr>
        <p:spPr>
          <a:xfrm>
            <a:off x="457200" y="4823460"/>
            <a:ext cx="7315200" cy="228600"/>
          </a:xfrm>
          <a:prstGeom prst="rect">
            <a:avLst/>
          </a:prstGeom>
          <a:noFill/>
          <a:ln/>
        </p:spPr>
        <p:txBody>
          <a:bodyPr wrap="square" lIns="0" tIns="0" rIns="0" bIns="0" rtlCol="0" anchor="ctr"/>
          <a:lstStyle/>
          <a:p>
            <a:pPr indent="0" marL="0">
              <a:buNone/>
            </a:pPr>
            <a:r>
              <a:rPr lang="en-US" sz="900" dirty="0">
                <a:solidFill>
                  <a:srgbClr val="A0A0A8"/>
                </a:solidFill>
                <a:latin typeface="Calibri" pitchFamily="34" charset="0"/>
                <a:ea typeface="Calibri" pitchFamily="34" charset="-122"/>
                <a:cs typeface="Calibri" pitchFamily="34" charset="-120"/>
              </a:rPr>
              <a:t>PS_LAUNCHER  •  Documentation Interne  •  ASTERION VR</a:t>
            </a:r>
            <a:endParaRPr lang="en-US" sz="900" dirty="0"/>
          </a:p>
        </p:txBody>
      </p:sp>
      <p:sp>
        <p:nvSpPr>
          <p:cNvPr id="7" name="Text 5"/>
          <p:cNvSpPr/>
          <p:nvPr/>
        </p:nvSpPr>
        <p:spPr>
          <a:xfrm>
            <a:off x="8229600" y="4823460"/>
            <a:ext cx="457200" cy="228600"/>
          </a:xfrm>
          <a:prstGeom prst="rect">
            <a:avLst/>
          </a:prstGeom>
          <a:noFill/>
          <a:ln/>
        </p:spPr>
        <p:txBody>
          <a:bodyPr wrap="square" lIns="0" tIns="0" rIns="0" bIns="0" rtlCol="0" anchor="ctr"/>
          <a:lstStyle/>
          <a:p>
            <a:pPr algn="r" indent="0" marL="0">
              <a:buNone/>
            </a:pPr>
            <a:r>
              <a:rPr lang="en-US" sz="900" dirty="0">
                <a:solidFill>
                  <a:srgbClr val="A0A0A8"/>
                </a:solidFill>
                <a:latin typeface="Calibri" pitchFamily="34" charset="0"/>
                <a:ea typeface="Calibri" pitchFamily="34" charset="-122"/>
                <a:cs typeface="Calibri" pitchFamily="34" charset="-120"/>
              </a:rPr>
              <a:t>11</a:t>
            </a:r>
            <a:endParaRPr lang="en-US" sz="900" dirty="0"/>
          </a:p>
        </p:txBody>
      </p:sp>
      <p:sp>
        <p:nvSpPr>
          <p:cNvPr id="8" name="Text 6"/>
          <p:cNvSpPr/>
          <p:nvPr/>
        </p:nvSpPr>
        <p:spPr>
          <a:xfrm>
            <a:off x="457200" y="1280160"/>
            <a:ext cx="8229600" cy="365760"/>
          </a:xfrm>
          <a:prstGeom prst="rect">
            <a:avLst/>
          </a:prstGeom>
          <a:noFill/>
          <a:ln/>
        </p:spPr>
        <p:txBody>
          <a:bodyPr wrap="square" lIns="0" tIns="0" rIns="0" bIns="0" rtlCol="0" anchor="ctr"/>
          <a:lstStyle/>
          <a:p>
            <a:pPr indent="0" marL="0">
              <a:buNone/>
            </a:pPr>
            <a:r>
              <a:rPr lang="en-US" sz="1200" i="1" dirty="0">
                <a:solidFill>
                  <a:srgbClr val="A0A0A8"/>
                </a:solidFill>
                <a:latin typeface="Calibri" pitchFamily="34" charset="0"/>
                <a:ea typeface="Calibri" pitchFamily="34" charset="-122"/>
                <a:cs typeface="Calibri" pitchFamily="34" charset="-120"/>
              </a:rPr>
              <a:t>Toutes les validations license + émissions d'URL signées sont enregistrées avec horodatage, IP et détail JSON.</a:t>
            </a:r>
            <a:endParaRPr lang="en-US" sz="1200" dirty="0"/>
          </a:p>
        </p:txBody>
      </p:sp>
      <p:sp>
        <p:nvSpPr>
          <p:cNvPr id="9" name="Shape 7"/>
          <p:cNvSpPr/>
          <p:nvPr/>
        </p:nvSpPr>
        <p:spPr>
          <a:xfrm>
            <a:off x="457200" y="1783080"/>
            <a:ext cx="8229600" cy="2743200"/>
          </a:xfrm>
          <a:prstGeom prst="rect">
            <a:avLst/>
          </a:prstGeom>
          <a:solidFill>
            <a:srgbClr val="161B23"/>
          </a:solidFill>
          <a:ln w="12700">
            <a:solidFill>
              <a:srgbClr val="2A2F3A"/>
            </a:solidFill>
            <a:prstDash val="solid"/>
          </a:ln>
        </p:spPr>
      </p:sp>
      <p:sp>
        <p:nvSpPr>
          <p:cNvPr id="10" name="Text 8"/>
          <p:cNvSpPr/>
          <p:nvPr/>
        </p:nvSpPr>
        <p:spPr>
          <a:xfrm>
            <a:off x="640080" y="1874520"/>
            <a:ext cx="7863840" cy="274320"/>
          </a:xfrm>
          <a:prstGeom prst="rect">
            <a:avLst/>
          </a:prstGeom>
          <a:noFill/>
          <a:ln/>
        </p:spPr>
        <p:txBody>
          <a:bodyPr wrap="square" lIns="0" tIns="0" rIns="0" bIns="0" rtlCol="0" anchor="ctr"/>
          <a:lstStyle/>
          <a:p>
            <a:pPr indent="0" marL="0">
              <a:buNone/>
            </a:pPr>
            <a:r>
              <a:rPr lang="en-US" sz="1400" b="1" dirty="0">
                <a:solidFill>
                  <a:srgbClr val="F2F2F2"/>
                </a:solidFill>
                <a:latin typeface="Calibri" pitchFamily="34" charset="0"/>
                <a:ea typeface="Calibri" pitchFamily="34" charset="-122"/>
                <a:cs typeface="Calibri" pitchFamily="34" charset="-120"/>
              </a:rPr>
              <a:t>Événements possibles</a:t>
            </a:r>
            <a:endParaRPr lang="en-US" sz="1400" dirty="0"/>
          </a:p>
        </p:txBody>
      </p:sp>
      <p:sp>
        <p:nvSpPr>
          <p:cNvPr id="11" name="Shape 9"/>
          <p:cNvSpPr/>
          <p:nvPr/>
        </p:nvSpPr>
        <p:spPr>
          <a:xfrm>
            <a:off x="640080" y="2240280"/>
            <a:ext cx="1828800" cy="256032"/>
          </a:xfrm>
          <a:prstGeom prst="roundRect">
            <a:avLst>
              <a:gd name="adj" fmla="val 50000"/>
            </a:avLst>
          </a:prstGeom>
          <a:solidFill>
            <a:srgbClr val="16A34A"/>
          </a:solidFill>
          <a:ln/>
        </p:spPr>
      </p:sp>
      <p:sp>
        <p:nvSpPr>
          <p:cNvPr id="12" name="Text 10"/>
          <p:cNvSpPr/>
          <p:nvPr/>
        </p:nvSpPr>
        <p:spPr>
          <a:xfrm>
            <a:off x="640080" y="2240280"/>
            <a:ext cx="1828800" cy="256032"/>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validate_ok</a:t>
            </a:r>
            <a:endParaRPr lang="en-US" sz="1000" dirty="0"/>
          </a:p>
        </p:txBody>
      </p:sp>
      <p:sp>
        <p:nvSpPr>
          <p:cNvPr id="13" name="Text 11"/>
          <p:cNvSpPr/>
          <p:nvPr/>
        </p:nvSpPr>
        <p:spPr>
          <a:xfrm>
            <a:off x="2606040" y="2203704"/>
            <a:ext cx="5486400" cy="320040"/>
          </a:xfrm>
          <a:prstGeom prst="rect">
            <a:avLst/>
          </a:prstGeom>
          <a:noFill/>
          <a:ln/>
        </p:spPr>
        <p:txBody>
          <a:bodyPr wrap="square" lIns="0" tIns="0" rIns="0" bIns="0" rtlCol="0" anchor="ctr"/>
          <a:lstStyle/>
          <a:p>
            <a:pPr indent="0" marL="0">
              <a:buNone/>
            </a:pPr>
            <a:r>
              <a:rPr lang="en-US" sz="1100" dirty="0">
                <a:solidFill>
                  <a:srgbClr val="A0A0A8"/>
                </a:solidFill>
                <a:latin typeface="Calibri" pitchFamily="34" charset="0"/>
                <a:ea typeface="Calibri" pitchFamily="34" charset="-122"/>
                <a:cs typeface="Calibri" pitchFamily="34" charset="-120"/>
              </a:rPr>
              <a:t>License validée avec succès</a:t>
            </a:r>
            <a:endParaRPr lang="en-US" sz="1100" dirty="0"/>
          </a:p>
        </p:txBody>
      </p:sp>
      <p:sp>
        <p:nvSpPr>
          <p:cNvPr id="14" name="Shape 12"/>
          <p:cNvSpPr/>
          <p:nvPr/>
        </p:nvSpPr>
        <p:spPr>
          <a:xfrm>
            <a:off x="640080" y="2606040"/>
            <a:ext cx="1828800" cy="256032"/>
          </a:xfrm>
          <a:prstGeom prst="roundRect">
            <a:avLst>
              <a:gd name="adj" fmla="val 50000"/>
            </a:avLst>
          </a:prstGeom>
          <a:solidFill>
            <a:srgbClr val="F59E0B"/>
          </a:solidFill>
          <a:ln/>
        </p:spPr>
      </p:sp>
      <p:sp>
        <p:nvSpPr>
          <p:cNvPr id="15" name="Text 13"/>
          <p:cNvSpPr/>
          <p:nvPr/>
        </p:nvSpPr>
        <p:spPr>
          <a:xfrm>
            <a:off x="640080" y="2606040"/>
            <a:ext cx="1828800" cy="256032"/>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validate_expired</a:t>
            </a:r>
            <a:endParaRPr lang="en-US" sz="1000" dirty="0"/>
          </a:p>
        </p:txBody>
      </p:sp>
      <p:sp>
        <p:nvSpPr>
          <p:cNvPr id="16" name="Text 14"/>
          <p:cNvSpPr/>
          <p:nvPr/>
        </p:nvSpPr>
        <p:spPr>
          <a:xfrm>
            <a:off x="2606040" y="2569464"/>
            <a:ext cx="5486400" cy="320040"/>
          </a:xfrm>
          <a:prstGeom prst="rect">
            <a:avLst/>
          </a:prstGeom>
          <a:noFill/>
          <a:ln/>
        </p:spPr>
        <p:txBody>
          <a:bodyPr wrap="square" lIns="0" tIns="0" rIns="0" bIns="0" rtlCol="0" anchor="ctr"/>
          <a:lstStyle/>
          <a:p>
            <a:pPr indent="0" marL="0">
              <a:buNone/>
            </a:pPr>
            <a:r>
              <a:rPr lang="en-US" sz="1100" dirty="0">
                <a:solidFill>
                  <a:srgbClr val="A0A0A8"/>
                </a:solidFill>
                <a:latin typeface="Calibri" pitchFamily="34" charset="0"/>
                <a:ea typeface="Calibri" pitchFamily="34" charset="-122"/>
                <a:cs typeface="Calibri" pitchFamily="34" charset="-120"/>
              </a:rPr>
              <a:t>Clé connue mais date dépassée</a:t>
            </a:r>
            <a:endParaRPr lang="en-US" sz="1100" dirty="0"/>
          </a:p>
        </p:txBody>
      </p:sp>
      <p:sp>
        <p:nvSpPr>
          <p:cNvPr id="17" name="Shape 15"/>
          <p:cNvSpPr/>
          <p:nvPr/>
        </p:nvSpPr>
        <p:spPr>
          <a:xfrm>
            <a:off x="640080" y="2971800"/>
            <a:ext cx="1828800" cy="256032"/>
          </a:xfrm>
          <a:prstGeom prst="roundRect">
            <a:avLst>
              <a:gd name="adj" fmla="val 50000"/>
            </a:avLst>
          </a:prstGeom>
          <a:solidFill>
            <a:srgbClr val="EF4444"/>
          </a:solidFill>
          <a:ln/>
        </p:spPr>
      </p:sp>
      <p:sp>
        <p:nvSpPr>
          <p:cNvPr id="18" name="Text 16"/>
          <p:cNvSpPr/>
          <p:nvPr/>
        </p:nvSpPr>
        <p:spPr>
          <a:xfrm>
            <a:off x="640080" y="2971800"/>
            <a:ext cx="1828800" cy="256032"/>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validate_revoked</a:t>
            </a:r>
            <a:endParaRPr lang="en-US" sz="1000" dirty="0"/>
          </a:p>
        </p:txBody>
      </p:sp>
      <p:sp>
        <p:nvSpPr>
          <p:cNvPr id="19" name="Text 17"/>
          <p:cNvSpPr/>
          <p:nvPr/>
        </p:nvSpPr>
        <p:spPr>
          <a:xfrm>
            <a:off x="2606040" y="2935224"/>
            <a:ext cx="5486400" cy="320040"/>
          </a:xfrm>
          <a:prstGeom prst="rect">
            <a:avLst/>
          </a:prstGeom>
          <a:noFill/>
          <a:ln/>
        </p:spPr>
        <p:txBody>
          <a:bodyPr wrap="square" lIns="0" tIns="0" rIns="0" bIns="0" rtlCol="0" anchor="ctr"/>
          <a:lstStyle/>
          <a:p>
            <a:pPr indent="0" marL="0">
              <a:buNone/>
            </a:pPr>
            <a:r>
              <a:rPr lang="en-US" sz="1100" dirty="0">
                <a:solidFill>
                  <a:srgbClr val="A0A0A8"/>
                </a:solidFill>
                <a:latin typeface="Calibri" pitchFamily="34" charset="0"/>
                <a:ea typeface="Calibri" pitchFamily="34" charset="-122"/>
                <a:cs typeface="Calibri" pitchFamily="34" charset="-120"/>
              </a:rPr>
              <a:t>License révoquée par l'admin</a:t>
            </a:r>
            <a:endParaRPr lang="en-US" sz="1100" dirty="0"/>
          </a:p>
        </p:txBody>
      </p:sp>
      <p:sp>
        <p:nvSpPr>
          <p:cNvPr id="20" name="Shape 18"/>
          <p:cNvSpPr/>
          <p:nvPr/>
        </p:nvSpPr>
        <p:spPr>
          <a:xfrm>
            <a:off x="640080" y="3337560"/>
            <a:ext cx="1828800" cy="256032"/>
          </a:xfrm>
          <a:prstGeom prst="roundRect">
            <a:avLst>
              <a:gd name="adj" fmla="val 50000"/>
            </a:avLst>
          </a:prstGeom>
          <a:solidFill>
            <a:srgbClr val="EF4444"/>
          </a:solidFill>
          <a:ln/>
        </p:spPr>
      </p:sp>
      <p:sp>
        <p:nvSpPr>
          <p:cNvPr id="21" name="Text 19"/>
          <p:cNvSpPr/>
          <p:nvPr/>
        </p:nvSpPr>
        <p:spPr>
          <a:xfrm>
            <a:off x="640080" y="3337560"/>
            <a:ext cx="1828800" cy="256032"/>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validate_invalid</a:t>
            </a:r>
            <a:endParaRPr lang="en-US" sz="1000" dirty="0"/>
          </a:p>
        </p:txBody>
      </p:sp>
      <p:sp>
        <p:nvSpPr>
          <p:cNvPr id="22" name="Text 20"/>
          <p:cNvSpPr/>
          <p:nvPr/>
        </p:nvSpPr>
        <p:spPr>
          <a:xfrm>
            <a:off x="2606040" y="3300984"/>
            <a:ext cx="5486400" cy="320040"/>
          </a:xfrm>
          <a:prstGeom prst="rect">
            <a:avLst/>
          </a:prstGeom>
          <a:noFill/>
          <a:ln/>
        </p:spPr>
        <p:txBody>
          <a:bodyPr wrap="square" lIns="0" tIns="0" rIns="0" bIns="0" rtlCol="0" anchor="ctr"/>
          <a:lstStyle/>
          <a:p>
            <a:pPr indent="0" marL="0">
              <a:buNone/>
            </a:pPr>
            <a:r>
              <a:rPr lang="en-US" sz="1100" dirty="0">
                <a:solidFill>
                  <a:srgbClr val="A0A0A8"/>
                </a:solidFill>
                <a:latin typeface="Calibri" pitchFamily="34" charset="0"/>
                <a:ea typeface="Calibri" pitchFamily="34" charset="-122"/>
                <a:cs typeface="Calibri" pitchFamily="34" charset="-120"/>
              </a:rPr>
              <a:t>Clé inconnue (faute de frappe)</a:t>
            </a:r>
            <a:endParaRPr lang="en-US" sz="1100" dirty="0"/>
          </a:p>
        </p:txBody>
      </p:sp>
      <p:sp>
        <p:nvSpPr>
          <p:cNvPr id="23" name="Shape 21"/>
          <p:cNvSpPr/>
          <p:nvPr/>
        </p:nvSpPr>
        <p:spPr>
          <a:xfrm>
            <a:off x="640080" y="3703320"/>
            <a:ext cx="1828800" cy="256032"/>
          </a:xfrm>
          <a:prstGeom prst="roundRect">
            <a:avLst>
              <a:gd name="adj" fmla="val 50000"/>
            </a:avLst>
          </a:prstGeom>
          <a:solidFill>
            <a:srgbClr val="EF4444"/>
          </a:solidFill>
          <a:ln/>
        </p:spPr>
      </p:sp>
      <p:sp>
        <p:nvSpPr>
          <p:cNvPr id="24" name="Text 22"/>
          <p:cNvSpPr/>
          <p:nvPr/>
        </p:nvSpPr>
        <p:spPr>
          <a:xfrm>
            <a:off x="640080" y="3703320"/>
            <a:ext cx="1828800" cy="256032"/>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machine_limit</a:t>
            </a:r>
            <a:endParaRPr lang="en-US" sz="1000" dirty="0"/>
          </a:p>
        </p:txBody>
      </p:sp>
      <p:sp>
        <p:nvSpPr>
          <p:cNvPr id="25" name="Text 23"/>
          <p:cNvSpPr/>
          <p:nvPr/>
        </p:nvSpPr>
        <p:spPr>
          <a:xfrm>
            <a:off x="2606040" y="3666744"/>
            <a:ext cx="5486400" cy="320040"/>
          </a:xfrm>
          <a:prstGeom prst="rect">
            <a:avLst/>
          </a:prstGeom>
          <a:noFill/>
          <a:ln/>
        </p:spPr>
        <p:txBody>
          <a:bodyPr wrap="square" lIns="0" tIns="0" rIns="0" bIns="0" rtlCol="0" anchor="ctr"/>
          <a:lstStyle/>
          <a:p>
            <a:pPr indent="0" marL="0">
              <a:buNone/>
            </a:pPr>
            <a:r>
              <a:rPr lang="en-US" sz="1100" dirty="0">
                <a:solidFill>
                  <a:srgbClr val="A0A0A8"/>
                </a:solidFill>
                <a:latin typeface="Calibri" pitchFamily="34" charset="0"/>
                <a:ea typeface="Calibri" pitchFamily="34" charset="-122"/>
                <a:cs typeface="Calibri" pitchFamily="34" charset="-120"/>
              </a:rPr>
              <a:t>Slot machines max atteint</a:t>
            </a:r>
            <a:endParaRPr lang="en-US" sz="1100" dirty="0"/>
          </a:p>
        </p:txBody>
      </p:sp>
      <p:sp>
        <p:nvSpPr>
          <p:cNvPr id="26" name="Shape 24"/>
          <p:cNvSpPr/>
          <p:nvPr/>
        </p:nvSpPr>
        <p:spPr>
          <a:xfrm>
            <a:off x="640080" y="4069080"/>
            <a:ext cx="1828800" cy="256032"/>
          </a:xfrm>
          <a:prstGeom prst="roundRect">
            <a:avLst>
              <a:gd name="adj" fmla="val 50000"/>
            </a:avLst>
          </a:prstGeom>
          <a:solidFill>
            <a:srgbClr val="3B82F6"/>
          </a:solidFill>
          <a:ln/>
        </p:spPr>
      </p:sp>
      <p:sp>
        <p:nvSpPr>
          <p:cNvPr id="27" name="Text 25"/>
          <p:cNvSpPr/>
          <p:nvPr/>
        </p:nvSpPr>
        <p:spPr>
          <a:xfrm>
            <a:off x="640080" y="4069080"/>
            <a:ext cx="1828800" cy="256032"/>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download_url_issued</a:t>
            </a:r>
            <a:endParaRPr lang="en-US" sz="1000" dirty="0"/>
          </a:p>
        </p:txBody>
      </p:sp>
      <p:sp>
        <p:nvSpPr>
          <p:cNvPr id="28" name="Text 26"/>
          <p:cNvSpPr/>
          <p:nvPr/>
        </p:nvSpPr>
        <p:spPr>
          <a:xfrm>
            <a:off x="2606040" y="4032504"/>
            <a:ext cx="5486400" cy="320040"/>
          </a:xfrm>
          <a:prstGeom prst="rect">
            <a:avLst/>
          </a:prstGeom>
          <a:noFill/>
          <a:ln/>
        </p:spPr>
        <p:txBody>
          <a:bodyPr wrap="square" lIns="0" tIns="0" rIns="0" bIns="0" rtlCol="0" anchor="ctr"/>
          <a:lstStyle/>
          <a:p>
            <a:pPr indent="0" marL="0">
              <a:buNone/>
            </a:pPr>
            <a:r>
              <a:rPr lang="en-US" sz="1100" dirty="0">
                <a:solidFill>
                  <a:srgbClr val="A0A0A8"/>
                </a:solidFill>
                <a:latin typeface="Calibri" pitchFamily="34" charset="0"/>
                <a:ea typeface="Calibri" pitchFamily="34" charset="-122"/>
                <a:cs typeface="Calibri" pitchFamily="34" charset="-120"/>
              </a:rPr>
              <a:t>URL HMAC signée pour DL d'un ZIP</a:t>
            </a:r>
            <a:endParaRPr lang="en-US" sz="11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000000"/>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3B82F6"/>
          </a:solidFill>
          <a:ln/>
        </p:spPr>
      </p:sp>
      <p:sp>
        <p:nvSpPr>
          <p:cNvPr id="3" name="Text 1"/>
          <p:cNvSpPr/>
          <p:nvPr/>
        </p:nvSpPr>
        <p:spPr>
          <a:xfrm>
            <a:off x="457200" y="228600"/>
            <a:ext cx="8229600" cy="274320"/>
          </a:xfrm>
          <a:prstGeom prst="rect">
            <a:avLst/>
          </a:prstGeom>
          <a:noFill/>
          <a:ln/>
        </p:spPr>
        <p:txBody>
          <a:bodyPr wrap="square" lIns="0" tIns="0" rIns="0" bIns="0" rtlCol="0" anchor="ctr"/>
          <a:lstStyle/>
          <a:p>
            <a:pPr indent="0" marL="0">
              <a:buNone/>
            </a:pPr>
            <a:r>
              <a:rPr lang="en-US" sz="1100" b="1" spc="400" kern="0" dirty="0">
                <a:solidFill>
                  <a:srgbClr val="3B82F6"/>
                </a:solidFill>
                <a:latin typeface="Calibri" pitchFamily="34" charset="0"/>
                <a:ea typeface="Calibri" pitchFamily="34" charset="-122"/>
                <a:cs typeface="Calibri" pitchFamily="34" charset="-120"/>
              </a:rPr>
              <a:t>SECTION 4</a:t>
            </a:r>
            <a:endParaRPr lang="en-US" sz="1100" dirty="0"/>
          </a:p>
        </p:txBody>
      </p:sp>
      <p:sp>
        <p:nvSpPr>
          <p:cNvPr id="4" name="Text 2"/>
          <p:cNvSpPr/>
          <p:nvPr/>
        </p:nvSpPr>
        <p:spPr>
          <a:xfrm>
            <a:off x="457200" y="502920"/>
            <a:ext cx="8229600" cy="640080"/>
          </a:xfrm>
          <a:prstGeom prst="rect">
            <a:avLst/>
          </a:prstGeom>
          <a:noFill/>
          <a:ln/>
        </p:spPr>
        <p:txBody>
          <a:bodyPr wrap="square" lIns="0" tIns="0" rIns="0" bIns="0" rtlCol="0" anchor="ctr"/>
          <a:lstStyle/>
          <a:p>
            <a:pPr indent="0" marL="0">
              <a:buNone/>
            </a:pPr>
            <a:r>
              <a:rPr lang="en-US" sz="3200" b="1" dirty="0">
                <a:solidFill>
                  <a:srgbClr val="F2F2F2"/>
                </a:solidFill>
                <a:latin typeface="Calibri" pitchFamily="34" charset="0"/>
                <a:ea typeface="Calibri" pitchFamily="34" charset="-122"/>
                <a:cs typeface="Calibri" pitchFamily="34" charset="-120"/>
              </a:rPr>
              <a:t>Workflow release — Proserve</a:t>
            </a:r>
            <a:endParaRPr lang="en-US" sz="3200" dirty="0"/>
          </a:p>
        </p:txBody>
      </p:sp>
      <p:sp>
        <p:nvSpPr>
          <p:cNvPr id="5" name="Shape 3"/>
          <p:cNvSpPr/>
          <p:nvPr/>
        </p:nvSpPr>
        <p:spPr>
          <a:xfrm>
            <a:off x="457200" y="1188720"/>
            <a:ext cx="1097280" cy="0"/>
          </a:xfrm>
          <a:prstGeom prst="line">
            <a:avLst/>
          </a:prstGeom>
          <a:noFill/>
          <a:ln w="25400">
            <a:solidFill>
              <a:srgbClr val="3B82F6"/>
            </a:solidFill>
            <a:prstDash val="solid"/>
          </a:ln>
        </p:spPr>
      </p:sp>
      <p:sp>
        <p:nvSpPr>
          <p:cNvPr id="6" name="Text 4"/>
          <p:cNvSpPr/>
          <p:nvPr/>
        </p:nvSpPr>
        <p:spPr>
          <a:xfrm>
            <a:off x="457200" y="4823460"/>
            <a:ext cx="7315200" cy="228600"/>
          </a:xfrm>
          <a:prstGeom prst="rect">
            <a:avLst/>
          </a:prstGeom>
          <a:noFill/>
          <a:ln/>
        </p:spPr>
        <p:txBody>
          <a:bodyPr wrap="square" lIns="0" tIns="0" rIns="0" bIns="0" rtlCol="0" anchor="ctr"/>
          <a:lstStyle/>
          <a:p>
            <a:pPr indent="0" marL="0">
              <a:buNone/>
            </a:pPr>
            <a:r>
              <a:rPr lang="en-US" sz="900" dirty="0">
                <a:solidFill>
                  <a:srgbClr val="A0A0A8"/>
                </a:solidFill>
                <a:latin typeface="Calibri" pitchFamily="34" charset="0"/>
                <a:ea typeface="Calibri" pitchFamily="34" charset="-122"/>
                <a:cs typeface="Calibri" pitchFamily="34" charset="-120"/>
              </a:rPr>
              <a:t>PS_LAUNCHER  •  Documentation Interne  •  ASTERION VR</a:t>
            </a:r>
            <a:endParaRPr lang="en-US" sz="900" dirty="0"/>
          </a:p>
        </p:txBody>
      </p:sp>
      <p:sp>
        <p:nvSpPr>
          <p:cNvPr id="7" name="Text 5"/>
          <p:cNvSpPr/>
          <p:nvPr/>
        </p:nvSpPr>
        <p:spPr>
          <a:xfrm>
            <a:off x="8229600" y="4823460"/>
            <a:ext cx="457200" cy="228600"/>
          </a:xfrm>
          <a:prstGeom prst="rect">
            <a:avLst/>
          </a:prstGeom>
          <a:noFill/>
          <a:ln/>
        </p:spPr>
        <p:txBody>
          <a:bodyPr wrap="square" lIns="0" tIns="0" rIns="0" bIns="0" rtlCol="0" anchor="ctr"/>
          <a:lstStyle/>
          <a:p>
            <a:pPr algn="r" indent="0" marL="0">
              <a:buNone/>
            </a:pPr>
            <a:r>
              <a:rPr lang="en-US" sz="900" dirty="0">
                <a:solidFill>
                  <a:srgbClr val="A0A0A8"/>
                </a:solidFill>
                <a:latin typeface="Calibri" pitchFamily="34" charset="0"/>
                <a:ea typeface="Calibri" pitchFamily="34" charset="-122"/>
                <a:cs typeface="Calibri" pitchFamily="34" charset="-120"/>
              </a:rPr>
              <a:t>12</a:t>
            </a:r>
            <a:endParaRPr lang="en-US" sz="900" dirty="0"/>
          </a:p>
        </p:txBody>
      </p:sp>
      <p:sp>
        <p:nvSpPr>
          <p:cNvPr id="8" name="Shape 6"/>
          <p:cNvSpPr/>
          <p:nvPr/>
        </p:nvSpPr>
        <p:spPr>
          <a:xfrm>
            <a:off x="457200" y="1554480"/>
            <a:ext cx="1554480" cy="2377440"/>
          </a:xfrm>
          <a:prstGeom prst="rect">
            <a:avLst/>
          </a:prstGeom>
          <a:solidFill>
            <a:srgbClr val="161B23"/>
          </a:solidFill>
          <a:ln w="12700">
            <a:solidFill>
              <a:srgbClr val="2A2F3A"/>
            </a:solidFill>
            <a:prstDash val="solid"/>
          </a:ln>
        </p:spPr>
      </p:sp>
      <p:sp>
        <p:nvSpPr>
          <p:cNvPr id="9" name="Shape 7"/>
          <p:cNvSpPr/>
          <p:nvPr/>
        </p:nvSpPr>
        <p:spPr>
          <a:xfrm>
            <a:off x="982980" y="1737360"/>
            <a:ext cx="502920" cy="502920"/>
          </a:xfrm>
          <a:prstGeom prst="ellipse">
            <a:avLst/>
          </a:prstGeom>
          <a:solidFill>
            <a:srgbClr val="3B82F6"/>
          </a:solidFill>
          <a:ln/>
        </p:spPr>
      </p:sp>
      <p:sp>
        <p:nvSpPr>
          <p:cNvPr id="10" name="Text 8"/>
          <p:cNvSpPr/>
          <p:nvPr/>
        </p:nvSpPr>
        <p:spPr>
          <a:xfrm>
            <a:off x="982980" y="1737360"/>
            <a:ext cx="502920" cy="502920"/>
          </a:xfrm>
          <a:prstGeom prst="rect">
            <a:avLst/>
          </a:prstGeom>
          <a:noFill/>
          <a:ln/>
        </p:spPr>
        <p:txBody>
          <a:bodyPr wrap="square" lIns="0" tIns="0" rIns="0" bIns="0" rtlCol="0" anchor="ctr"/>
          <a:lstStyle/>
          <a:p>
            <a:pPr algn="ctr" indent="0" marL="0">
              <a:buNone/>
            </a:pPr>
            <a:r>
              <a:rPr lang="en-US" sz="1800" b="1" dirty="0">
                <a:solidFill>
                  <a:srgbClr val="FFFFFF"/>
                </a:solidFill>
                <a:latin typeface="Calibri" pitchFamily="34" charset="0"/>
                <a:ea typeface="Calibri" pitchFamily="34" charset="-122"/>
                <a:cs typeface="Calibri" pitchFamily="34" charset="-120"/>
              </a:rPr>
              <a:t>1</a:t>
            </a:r>
            <a:endParaRPr lang="en-US" sz="1800" dirty="0"/>
          </a:p>
        </p:txBody>
      </p:sp>
      <p:sp>
        <p:nvSpPr>
          <p:cNvPr id="11" name="Text 9"/>
          <p:cNvSpPr/>
          <p:nvPr/>
        </p:nvSpPr>
        <p:spPr>
          <a:xfrm>
            <a:off x="548640" y="2331720"/>
            <a:ext cx="1371600" cy="320040"/>
          </a:xfrm>
          <a:prstGeom prst="rect">
            <a:avLst/>
          </a:prstGeom>
          <a:noFill/>
          <a:ln/>
        </p:spPr>
        <p:txBody>
          <a:bodyPr wrap="square" lIns="0" tIns="0" rIns="0" bIns="0" rtlCol="0" anchor="ctr"/>
          <a:lstStyle/>
          <a:p>
            <a:pPr algn="ctr" indent="0" marL="0">
              <a:buNone/>
            </a:pPr>
            <a:r>
              <a:rPr lang="en-US" sz="1300" b="1" dirty="0">
                <a:solidFill>
                  <a:srgbClr val="F2F2F2"/>
                </a:solidFill>
                <a:latin typeface="Calibri" pitchFamily="34" charset="0"/>
                <a:ea typeface="Calibri" pitchFamily="34" charset="-122"/>
                <a:cs typeface="Calibri" pitchFamily="34" charset="-120"/>
              </a:rPr>
              <a:t>Package</a:t>
            </a:r>
            <a:endParaRPr lang="en-US" sz="1300" dirty="0"/>
          </a:p>
        </p:txBody>
      </p:sp>
      <p:sp>
        <p:nvSpPr>
          <p:cNvPr id="12" name="Text 10"/>
          <p:cNvSpPr/>
          <p:nvPr/>
        </p:nvSpPr>
        <p:spPr>
          <a:xfrm>
            <a:off x="548640" y="2697480"/>
            <a:ext cx="1371600" cy="1097280"/>
          </a:xfrm>
          <a:prstGeom prst="rect">
            <a:avLst/>
          </a:prstGeom>
          <a:noFill/>
          <a:ln/>
        </p:spPr>
        <p:txBody>
          <a:bodyPr wrap="square" lIns="0" tIns="0" rIns="0" bIns="0" rtlCol="0" anchor="ctr"/>
          <a:lstStyle/>
          <a:p>
            <a:pPr algn="ctr" indent="0" marL="0">
              <a:buNone/>
            </a:pPr>
            <a:r>
              <a:rPr lang="en-US" sz="1100" dirty="0">
                <a:solidFill>
                  <a:srgbClr val="A0A0A8"/>
                </a:solidFill>
                <a:latin typeface="Calibri" pitchFamily="34" charset="0"/>
                <a:ea typeface="Calibri" pitchFamily="34" charset="-122"/>
                <a:cs typeface="Calibri" pitchFamily="34" charset="-120"/>
              </a:rPr>
              <a:t>Unreal</a:t>
            </a:r>
            <a:endParaRPr lang="en-US" sz="1100" dirty="0"/>
          </a:p>
          <a:p>
            <a:pPr algn="ctr" indent="0" marL="0">
              <a:buNone/>
            </a:pPr>
            <a:r>
              <a:rPr lang="en-US" sz="1100" dirty="0">
                <a:solidFill>
                  <a:srgbClr val="A0A0A8"/>
                </a:solidFill>
                <a:latin typeface="Calibri" pitchFamily="34" charset="0"/>
                <a:ea typeface="Calibri" pitchFamily="34" charset="-122"/>
                <a:cs typeface="Calibri" pitchFamily="34" charset="-120"/>
              </a:rPr>
              <a:t>→ ZIP de</a:t>
            </a:r>
            <a:endParaRPr lang="en-US" sz="1100" dirty="0"/>
          </a:p>
          <a:p>
            <a:pPr algn="ctr" indent="0" marL="0">
              <a:buNone/>
            </a:pPr>
            <a:r>
              <a:rPr lang="en-US" sz="1100" dirty="0">
                <a:solidFill>
                  <a:srgbClr val="A0A0A8"/>
                </a:solidFill>
                <a:latin typeface="Calibri" pitchFamily="34" charset="0"/>
                <a:ea typeface="Calibri" pitchFamily="34" charset="-122"/>
                <a:cs typeface="Calibri" pitchFamily="34" charset="-120"/>
              </a:rPr>
              <a:t>la version</a:t>
            </a:r>
            <a:endParaRPr lang="en-US" sz="1100" dirty="0"/>
          </a:p>
        </p:txBody>
      </p:sp>
      <p:sp>
        <p:nvSpPr>
          <p:cNvPr id="13" name="Shape 11"/>
          <p:cNvSpPr/>
          <p:nvPr/>
        </p:nvSpPr>
        <p:spPr>
          <a:xfrm>
            <a:off x="2011680" y="1988820"/>
            <a:ext cx="164592" cy="0"/>
          </a:xfrm>
          <a:prstGeom prst="line">
            <a:avLst/>
          </a:prstGeom>
          <a:noFill/>
          <a:ln w="19050">
            <a:solidFill>
              <a:srgbClr val="2A2F3A"/>
            </a:solidFill>
            <a:prstDash val="solid"/>
          </a:ln>
        </p:spPr>
      </p:sp>
      <p:sp>
        <p:nvSpPr>
          <p:cNvPr id="14" name="Shape 12"/>
          <p:cNvSpPr/>
          <p:nvPr/>
        </p:nvSpPr>
        <p:spPr>
          <a:xfrm>
            <a:off x="2176272" y="1554480"/>
            <a:ext cx="1554480" cy="2377440"/>
          </a:xfrm>
          <a:prstGeom prst="rect">
            <a:avLst/>
          </a:prstGeom>
          <a:solidFill>
            <a:srgbClr val="161B23"/>
          </a:solidFill>
          <a:ln w="12700">
            <a:solidFill>
              <a:srgbClr val="2A2F3A"/>
            </a:solidFill>
            <a:prstDash val="solid"/>
          </a:ln>
        </p:spPr>
      </p:sp>
      <p:sp>
        <p:nvSpPr>
          <p:cNvPr id="15" name="Shape 13"/>
          <p:cNvSpPr/>
          <p:nvPr/>
        </p:nvSpPr>
        <p:spPr>
          <a:xfrm>
            <a:off x="2702052" y="1737360"/>
            <a:ext cx="502920" cy="502920"/>
          </a:xfrm>
          <a:prstGeom prst="ellipse">
            <a:avLst/>
          </a:prstGeom>
          <a:solidFill>
            <a:srgbClr val="3B82F6"/>
          </a:solidFill>
          <a:ln/>
        </p:spPr>
      </p:sp>
      <p:sp>
        <p:nvSpPr>
          <p:cNvPr id="16" name="Text 14"/>
          <p:cNvSpPr/>
          <p:nvPr/>
        </p:nvSpPr>
        <p:spPr>
          <a:xfrm>
            <a:off x="2702052" y="1737360"/>
            <a:ext cx="502920" cy="502920"/>
          </a:xfrm>
          <a:prstGeom prst="rect">
            <a:avLst/>
          </a:prstGeom>
          <a:noFill/>
          <a:ln/>
        </p:spPr>
        <p:txBody>
          <a:bodyPr wrap="square" lIns="0" tIns="0" rIns="0" bIns="0" rtlCol="0" anchor="ctr"/>
          <a:lstStyle/>
          <a:p>
            <a:pPr algn="ctr" indent="0" marL="0">
              <a:buNone/>
            </a:pPr>
            <a:r>
              <a:rPr lang="en-US" sz="1800" b="1" dirty="0">
                <a:solidFill>
                  <a:srgbClr val="FFFFFF"/>
                </a:solidFill>
                <a:latin typeface="Calibri" pitchFamily="34" charset="0"/>
                <a:ea typeface="Calibri" pitchFamily="34" charset="-122"/>
                <a:cs typeface="Calibri" pitchFamily="34" charset="-120"/>
              </a:rPr>
              <a:t>2</a:t>
            </a:r>
            <a:endParaRPr lang="en-US" sz="1800" dirty="0"/>
          </a:p>
        </p:txBody>
      </p:sp>
      <p:sp>
        <p:nvSpPr>
          <p:cNvPr id="17" name="Text 15"/>
          <p:cNvSpPr/>
          <p:nvPr/>
        </p:nvSpPr>
        <p:spPr>
          <a:xfrm>
            <a:off x="2267712" y="2331720"/>
            <a:ext cx="1371600" cy="320040"/>
          </a:xfrm>
          <a:prstGeom prst="rect">
            <a:avLst/>
          </a:prstGeom>
          <a:noFill/>
          <a:ln/>
        </p:spPr>
        <p:txBody>
          <a:bodyPr wrap="square" lIns="0" tIns="0" rIns="0" bIns="0" rtlCol="0" anchor="ctr"/>
          <a:lstStyle/>
          <a:p>
            <a:pPr algn="ctr" indent="0" marL="0">
              <a:buNone/>
            </a:pPr>
            <a:r>
              <a:rPr lang="en-US" sz="1300" b="1" dirty="0">
                <a:solidFill>
                  <a:srgbClr val="F2F2F2"/>
                </a:solidFill>
                <a:latin typeface="Calibri" pitchFamily="34" charset="0"/>
                <a:ea typeface="Calibri" pitchFamily="34" charset="-122"/>
                <a:cs typeface="Calibri" pitchFamily="34" charset="-120"/>
              </a:rPr>
              <a:t>SFTP</a:t>
            </a:r>
            <a:endParaRPr lang="en-US" sz="1300" dirty="0"/>
          </a:p>
        </p:txBody>
      </p:sp>
      <p:sp>
        <p:nvSpPr>
          <p:cNvPr id="18" name="Text 16"/>
          <p:cNvSpPr/>
          <p:nvPr/>
        </p:nvSpPr>
        <p:spPr>
          <a:xfrm>
            <a:off x="2267712" y="2697480"/>
            <a:ext cx="1371600" cy="1097280"/>
          </a:xfrm>
          <a:prstGeom prst="rect">
            <a:avLst/>
          </a:prstGeom>
          <a:noFill/>
          <a:ln/>
        </p:spPr>
        <p:txBody>
          <a:bodyPr wrap="square" lIns="0" tIns="0" rIns="0" bIns="0" rtlCol="0" anchor="ctr"/>
          <a:lstStyle/>
          <a:p>
            <a:pPr algn="ctr" indent="0" marL="0">
              <a:buNone/>
            </a:pPr>
            <a:r>
              <a:rPr lang="en-US" sz="1100" dirty="0">
                <a:solidFill>
                  <a:srgbClr val="A0A0A8"/>
                </a:solidFill>
                <a:latin typeface="Calibri" pitchFamily="34" charset="0"/>
                <a:ea typeface="Calibri" pitchFamily="34" charset="-122"/>
                <a:cs typeface="Calibri" pitchFamily="34" charset="-120"/>
              </a:rPr>
              <a:t>Upload dans</a:t>
            </a:r>
            <a:endParaRPr lang="en-US" sz="1100" dirty="0"/>
          </a:p>
          <a:p>
            <a:pPr algn="ctr" indent="0" marL="0">
              <a:buNone/>
            </a:pPr>
            <a:r>
              <a:rPr lang="en-US" sz="1100" dirty="0">
                <a:solidFill>
                  <a:srgbClr val="A0A0A8"/>
                </a:solidFill>
                <a:latin typeface="Calibri" pitchFamily="34" charset="0"/>
                <a:ea typeface="Calibri" pitchFamily="34" charset="-122"/>
                <a:cs typeface="Calibri" pitchFamily="34" charset="-120"/>
              </a:rPr>
              <a:t>builds/</a:t>
            </a:r>
            <a:endParaRPr lang="en-US" sz="1100" dirty="0"/>
          </a:p>
          <a:p>
            <a:pPr algn="ctr" indent="0" marL="0">
              <a:buNone/>
            </a:pPr>
            <a:r>
              <a:rPr lang="en-US" sz="1100" dirty="0">
                <a:solidFill>
                  <a:srgbClr val="A0A0A8"/>
                </a:solidFill>
                <a:latin typeface="Calibri" pitchFamily="34" charset="0"/>
                <a:ea typeface="Calibri" pitchFamily="34" charset="-122"/>
                <a:cs typeface="Calibri" pitchFamily="34" charset="-120"/>
              </a:rPr>
              <a:t>(14 Go)</a:t>
            </a:r>
            <a:endParaRPr lang="en-US" sz="1100" dirty="0"/>
          </a:p>
        </p:txBody>
      </p:sp>
      <p:sp>
        <p:nvSpPr>
          <p:cNvPr id="19" name="Shape 17"/>
          <p:cNvSpPr/>
          <p:nvPr/>
        </p:nvSpPr>
        <p:spPr>
          <a:xfrm>
            <a:off x="3730752" y="1988820"/>
            <a:ext cx="164592" cy="0"/>
          </a:xfrm>
          <a:prstGeom prst="line">
            <a:avLst/>
          </a:prstGeom>
          <a:noFill/>
          <a:ln w="19050">
            <a:solidFill>
              <a:srgbClr val="2A2F3A"/>
            </a:solidFill>
            <a:prstDash val="solid"/>
          </a:ln>
        </p:spPr>
      </p:sp>
      <p:sp>
        <p:nvSpPr>
          <p:cNvPr id="20" name="Shape 18"/>
          <p:cNvSpPr/>
          <p:nvPr/>
        </p:nvSpPr>
        <p:spPr>
          <a:xfrm>
            <a:off x="3895344" y="1554480"/>
            <a:ext cx="1554480" cy="2377440"/>
          </a:xfrm>
          <a:prstGeom prst="rect">
            <a:avLst/>
          </a:prstGeom>
          <a:solidFill>
            <a:srgbClr val="161B23"/>
          </a:solidFill>
          <a:ln w="12700">
            <a:solidFill>
              <a:srgbClr val="2A2F3A"/>
            </a:solidFill>
            <a:prstDash val="solid"/>
          </a:ln>
        </p:spPr>
      </p:sp>
      <p:sp>
        <p:nvSpPr>
          <p:cNvPr id="21" name="Shape 19"/>
          <p:cNvSpPr/>
          <p:nvPr/>
        </p:nvSpPr>
        <p:spPr>
          <a:xfrm>
            <a:off x="4421124" y="1737360"/>
            <a:ext cx="502920" cy="502920"/>
          </a:xfrm>
          <a:prstGeom prst="ellipse">
            <a:avLst/>
          </a:prstGeom>
          <a:solidFill>
            <a:srgbClr val="3B82F6"/>
          </a:solidFill>
          <a:ln/>
        </p:spPr>
      </p:sp>
      <p:sp>
        <p:nvSpPr>
          <p:cNvPr id="22" name="Text 20"/>
          <p:cNvSpPr/>
          <p:nvPr/>
        </p:nvSpPr>
        <p:spPr>
          <a:xfrm>
            <a:off x="4421124" y="1737360"/>
            <a:ext cx="502920" cy="502920"/>
          </a:xfrm>
          <a:prstGeom prst="rect">
            <a:avLst/>
          </a:prstGeom>
          <a:noFill/>
          <a:ln/>
        </p:spPr>
        <p:txBody>
          <a:bodyPr wrap="square" lIns="0" tIns="0" rIns="0" bIns="0" rtlCol="0" anchor="ctr"/>
          <a:lstStyle/>
          <a:p>
            <a:pPr algn="ctr" indent="0" marL="0">
              <a:buNone/>
            </a:pPr>
            <a:r>
              <a:rPr lang="en-US" sz="1800" b="1" dirty="0">
                <a:solidFill>
                  <a:srgbClr val="FFFFFF"/>
                </a:solidFill>
                <a:latin typeface="Calibri" pitchFamily="34" charset="0"/>
                <a:ea typeface="Calibri" pitchFamily="34" charset="-122"/>
                <a:cs typeface="Calibri" pitchFamily="34" charset="-120"/>
              </a:rPr>
              <a:t>3</a:t>
            </a:r>
            <a:endParaRPr lang="en-US" sz="1800" dirty="0"/>
          </a:p>
        </p:txBody>
      </p:sp>
      <p:sp>
        <p:nvSpPr>
          <p:cNvPr id="23" name="Text 21"/>
          <p:cNvSpPr/>
          <p:nvPr/>
        </p:nvSpPr>
        <p:spPr>
          <a:xfrm>
            <a:off x="3986784" y="2331720"/>
            <a:ext cx="1371600" cy="320040"/>
          </a:xfrm>
          <a:prstGeom prst="rect">
            <a:avLst/>
          </a:prstGeom>
          <a:noFill/>
          <a:ln/>
        </p:spPr>
        <p:txBody>
          <a:bodyPr wrap="square" lIns="0" tIns="0" rIns="0" bIns="0" rtlCol="0" anchor="ctr"/>
          <a:lstStyle/>
          <a:p>
            <a:pPr algn="ctr" indent="0" marL="0">
              <a:buNone/>
            </a:pPr>
            <a:r>
              <a:rPr lang="en-US" sz="1300" b="1" dirty="0">
                <a:solidFill>
                  <a:srgbClr val="F2F2F2"/>
                </a:solidFill>
                <a:latin typeface="Calibri" pitchFamily="34" charset="0"/>
                <a:ea typeface="Calibri" pitchFamily="34" charset="-122"/>
                <a:cs typeface="Calibri" pitchFamily="34" charset="-120"/>
              </a:rPr>
              <a:t>Backoffice</a:t>
            </a:r>
            <a:endParaRPr lang="en-US" sz="1300" dirty="0"/>
          </a:p>
        </p:txBody>
      </p:sp>
      <p:sp>
        <p:nvSpPr>
          <p:cNvPr id="24" name="Text 22"/>
          <p:cNvSpPr/>
          <p:nvPr/>
        </p:nvSpPr>
        <p:spPr>
          <a:xfrm>
            <a:off x="3986784" y="2697480"/>
            <a:ext cx="1371600" cy="1097280"/>
          </a:xfrm>
          <a:prstGeom prst="rect">
            <a:avLst/>
          </a:prstGeom>
          <a:noFill/>
          <a:ln/>
        </p:spPr>
        <p:txBody>
          <a:bodyPr wrap="square" lIns="0" tIns="0" rIns="0" bIns="0" rtlCol="0" anchor="ctr"/>
          <a:lstStyle/>
          <a:p>
            <a:pPr algn="ctr" indent="0" marL="0">
              <a:buNone/>
            </a:pPr>
            <a:r>
              <a:rPr lang="en-US" sz="1100" dirty="0">
                <a:solidFill>
                  <a:srgbClr val="A0A0A8"/>
                </a:solidFill>
                <a:latin typeface="Calibri" pitchFamily="34" charset="0"/>
                <a:ea typeface="Calibri" pitchFamily="34" charset="-122"/>
                <a:cs typeface="Calibri" pitchFamily="34" charset="-120"/>
              </a:rPr>
              <a:t>Onglet Versions</a:t>
            </a:r>
            <a:endParaRPr lang="en-US" sz="1100" dirty="0"/>
          </a:p>
          <a:p>
            <a:pPr algn="ctr" indent="0" marL="0">
              <a:buNone/>
            </a:pPr>
            <a:r>
              <a:rPr lang="en-US" sz="1100" dirty="0">
                <a:solidFill>
                  <a:srgbClr val="A0A0A8"/>
                </a:solidFill>
                <a:latin typeface="Calibri" pitchFamily="34" charset="0"/>
                <a:ea typeface="Calibri" pitchFamily="34" charset="-122"/>
                <a:cs typeface="Calibri" pitchFamily="34" charset="-120"/>
              </a:rPr>
              <a:t>Ajouter X.Y.Z</a:t>
            </a:r>
            <a:endParaRPr lang="en-US" sz="1100" dirty="0"/>
          </a:p>
          <a:p>
            <a:pPr algn="ctr" indent="0" marL="0">
              <a:buNone/>
            </a:pPr>
            <a:r>
              <a:rPr lang="en-US" sz="1100" dirty="0">
                <a:solidFill>
                  <a:srgbClr val="A0A0A8"/>
                </a:solidFill>
                <a:latin typeface="Calibri" pitchFamily="34" charset="0"/>
                <a:ea typeface="Calibri" pitchFamily="34" charset="-122"/>
                <a:cs typeface="Calibri" pitchFamily="34" charset="-120"/>
              </a:rPr>
              <a:t>Release notes</a:t>
            </a:r>
            <a:endParaRPr lang="en-US" sz="1100" dirty="0"/>
          </a:p>
        </p:txBody>
      </p:sp>
      <p:sp>
        <p:nvSpPr>
          <p:cNvPr id="25" name="Shape 23"/>
          <p:cNvSpPr/>
          <p:nvPr/>
        </p:nvSpPr>
        <p:spPr>
          <a:xfrm>
            <a:off x="5449824" y="1988820"/>
            <a:ext cx="164592" cy="0"/>
          </a:xfrm>
          <a:prstGeom prst="line">
            <a:avLst/>
          </a:prstGeom>
          <a:noFill/>
          <a:ln w="19050">
            <a:solidFill>
              <a:srgbClr val="2A2F3A"/>
            </a:solidFill>
            <a:prstDash val="solid"/>
          </a:ln>
        </p:spPr>
      </p:sp>
      <p:sp>
        <p:nvSpPr>
          <p:cNvPr id="26" name="Shape 24"/>
          <p:cNvSpPr/>
          <p:nvPr/>
        </p:nvSpPr>
        <p:spPr>
          <a:xfrm>
            <a:off x="5614416" y="1554480"/>
            <a:ext cx="1554480" cy="2377440"/>
          </a:xfrm>
          <a:prstGeom prst="rect">
            <a:avLst/>
          </a:prstGeom>
          <a:solidFill>
            <a:srgbClr val="161B23"/>
          </a:solidFill>
          <a:ln w="12700">
            <a:solidFill>
              <a:srgbClr val="2A2F3A"/>
            </a:solidFill>
            <a:prstDash val="solid"/>
          </a:ln>
        </p:spPr>
      </p:sp>
      <p:sp>
        <p:nvSpPr>
          <p:cNvPr id="27" name="Shape 25"/>
          <p:cNvSpPr/>
          <p:nvPr/>
        </p:nvSpPr>
        <p:spPr>
          <a:xfrm>
            <a:off x="6140196" y="1737360"/>
            <a:ext cx="502920" cy="502920"/>
          </a:xfrm>
          <a:prstGeom prst="ellipse">
            <a:avLst/>
          </a:prstGeom>
          <a:solidFill>
            <a:srgbClr val="3B82F6"/>
          </a:solidFill>
          <a:ln/>
        </p:spPr>
      </p:sp>
      <p:sp>
        <p:nvSpPr>
          <p:cNvPr id="28" name="Text 26"/>
          <p:cNvSpPr/>
          <p:nvPr/>
        </p:nvSpPr>
        <p:spPr>
          <a:xfrm>
            <a:off x="6140196" y="1737360"/>
            <a:ext cx="502920" cy="502920"/>
          </a:xfrm>
          <a:prstGeom prst="rect">
            <a:avLst/>
          </a:prstGeom>
          <a:noFill/>
          <a:ln/>
        </p:spPr>
        <p:txBody>
          <a:bodyPr wrap="square" lIns="0" tIns="0" rIns="0" bIns="0" rtlCol="0" anchor="ctr"/>
          <a:lstStyle/>
          <a:p>
            <a:pPr algn="ctr" indent="0" marL="0">
              <a:buNone/>
            </a:pPr>
            <a:r>
              <a:rPr lang="en-US" sz="1800" b="1" dirty="0">
                <a:solidFill>
                  <a:srgbClr val="FFFFFF"/>
                </a:solidFill>
                <a:latin typeface="Calibri" pitchFamily="34" charset="0"/>
                <a:ea typeface="Calibri" pitchFamily="34" charset="-122"/>
                <a:cs typeface="Calibri" pitchFamily="34" charset="-120"/>
              </a:rPr>
              <a:t>4</a:t>
            </a:r>
            <a:endParaRPr lang="en-US" sz="1800" dirty="0"/>
          </a:p>
        </p:txBody>
      </p:sp>
      <p:sp>
        <p:nvSpPr>
          <p:cNvPr id="29" name="Text 27"/>
          <p:cNvSpPr/>
          <p:nvPr/>
        </p:nvSpPr>
        <p:spPr>
          <a:xfrm>
            <a:off x="5705856" y="2331720"/>
            <a:ext cx="1371600" cy="320040"/>
          </a:xfrm>
          <a:prstGeom prst="rect">
            <a:avLst/>
          </a:prstGeom>
          <a:noFill/>
          <a:ln/>
        </p:spPr>
        <p:txBody>
          <a:bodyPr wrap="square" lIns="0" tIns="0" rIns="0" bIns="0" rtlCol="0" anchor="ctr"/>
          <a:lstStyle/>
          <a:p>
            <a:pPr algn="ctr" indent="0" marL="0">
              <a:buNone/>
            </a:pPr>
            <a:r>
              <a:rPr lang="en-US" sz="1300" b="1" dirty="0">
                <a:solidFill>
                  <a:srgbClr val="F2F2F2"/>
                </a:solidFill>
                <a:latin typeface="Calibri" pitchFamily="34" charset="0"/>
                <a:ea typeface="Calibri" pitchFamily="34" charset="-122"/>
                <a:cs typeface="Calibri" pitchFamily="34" charset="-120"/>
              </a:rPr>
              <a:t>Sign</a:t>
            </a:r>
            <a:endParaRPr lang="en-US" sz="1300" dirty="0"/>
          </a:p>
        </p:txBody>
      </p:sp>
      <p:sp>
        <p:nvSpPr>
          <p:cNvPr id="30" name="Text 28"/>
          <p:cNvSpPr/>
          <p:nvPr/>
        </p:nvSpPr>
        <p:spPr>
          <a:xfrm>
            <a:off x="5705856" y="2697480"/>
            <a:ext cx="1371600" cy="1097280"/>
          </a:xfrm>
          <a:prstGeom prst="rect">
            <a:avLst/>
          </a:prstGeom>
          <a:noFill/>
          <a:ln/>
        </p:spPr>
        <p:txBody>
          <a:bodyPr wrap="square" lIns="0" tIns="0" rIns="0" bIns="0" rtlCol="0" anchor="ctr"/>
          <a:lstStyle/>
          <a:p>
            <a:pPr algn="ctr" indent="0" marL="0">
              <a:buNone/>
            </a:pPr>
            <a:r>
              <a:rPr lang="en-US" sz="1100" dirty="0">
                <a:solidFill>
                  <a:srgbClr val="A0A0A8"/>
                </a:solidFill>
                <a:latin typeface="Calibri" pitchFamily="34" charset="0"/>
                <a:ea typeface="Calibri" pitchFamily="34" charset="-122"/>
                <a:cs typeface="Calibri" pitchFamily="34" charset="-120"/>
              </a:rPr>
              <a:t>Bouton bleu</a:t>
            </a:r>
            <a:endParaRPr lang="en-US" sz="1100" dirty="0"/>
          </a:p>
          <a:p>
            <a:pPr algn="ctr" indent="0" marL="0">
              <a:buNone/>
            </a:pPr>
            <a:r>
              <a:rPr lang="en-US" sz="1100" dirty="0">
                <a:solidFill>
                  <a:srgbClr val="A0A0A8"/>
                </a:solidFill>
                <a:latin typeface="Calibri" pitchFamily="34" charset="0"/>
                <a:ea typeface="Calibri" pitchFamily="34" charset="-122"/>
                <a:cs typeface="Calibri" pitchFamily="34" charset="-120"/>
              </a:rPr>
              <a:t>🔁 Hasher</a:t>
            </a:r>
            <a:endParaRPr lang="en-US" sz="1100" dirty="0"/>
          </a:p>
          <a:p>
            <a:pPr algn="ctr" indent="0" marL="0">
              <a:buNone/>
            </a:pPr>
            <a:r>
              <a:rPr lang="en-US" sz="1100" dirty="0">
                <a:solidFill>
                  <a:srgbClr val="A0A0A8"/>
                </a:solidFill>
                <a:latin typeface="Calibri" pitchFamily="34" charset="0"/>
                <a:ea typeface="Calibri" pitchFamily="34" charset="-122"/>
                <a:cs typeface="Calibri" pitchFamily="34" charset="-120"/>
              </a:rPr>
              <a:t>+ signer</a:t>
            </a:r>
            <a:endParaRPr lang="en-US" sz="1100" dirty="0"/>
          </a:p>
        </p:txBody>
      </p:sp>
      <p:sp>
        <p:nvSpPr>
          <p:cNvPr id="31" name="Shape 29"/>
          <p:cNvSpPr/>
          <p:nvPr/>
        </p:nvSpPr>
        <p:spPr>
          <a:xfrm>
            <a:off x="7168896" y="1988820"/>
            <a:ext cx="164592" cy="0"/>
          </a:xfrm>
          <a:prstGeom prst="line">
            <a:avLst/>
          </a:prstGeom>
          <a:noFill/>
          <a:ln w="19050">
            <a:solidFill>
              <a:srgbClr val="2A2F3A"/>
            </a:solidFill>
            <a:prstDash val="solid"/>
          </a:ln>
        </p:spPr>
      </p:sp>
      <p:sp>
        <p:nvSpPr>
          <p:cNvPr id="32" name="Shape 30"/>
          <p:cNvSpPr/>
          <p:nvPr/>
        </p:nvSpPr>
        <p:spPr>
          <a:xfrm>
            <a:off x="7333488" y="1554480"/>
            <a:ext cx="1554480" cy="2377440"/>
          </a:xfrm>
          <a:prstGeom prst="rect">
            <a:avLst/>
          </a:prstGeom>
          <a:solidFill>
            <a:srgbClr val="0E2A1B"/>
          </a:solidFill>
          <a:ln w="12700">
            <a:solidFill>
              <a:srgbClr val="16A34A"/>
            </a:solidFill>
            <a:prstDash val="solid"/>
          </a:ln>
        </p:spPr>
      </p:sp>
      <p:sp>
        <p:nvSpPr>
          <p:cNvPr id="33" name="Shape 31"/>
          <p:cNvSpPr/>
          <p:nvPr/>
        </p:nvSpPr>
        <p:spPr>
          <a:xfrm>
            <a:off x="7859268" y="1737360"/>
            <a:ext cx="502920" cy="502920"/>
          </a:xfrm>
          <a:prstGeom prst="ellipse">
            <a:avLst/>
          </a:prstGeom>
          <a:solidFill>
            <a:srgbClr val="16A34A"/>
          </a:solidFill>
          <a:ln/>
        </p:spPr>
      </p:sp>
      <p:sp>
        <p:nvSpPr>
          <p:cNvPr id="34" name="Text 32"/>
          <p:cNvSpPr/>
          <p:nvPr/>
        </p:nvSpPr>
        <p:spPr>
          <a:xfrm>
            <a:off x="7859268" y="1737360"/>
            <a:ext cx="502920" cy="502920"/>
          </a:xfrm>
          <a:prstGeom prst="rect">
            <a:avLst/>
          </a:prstGeom>
          <a:noFill/>
          <a:ln/>
        </p:spPr>
        <p:txBody>
          <a:bodyPr wrap="square" lIns="0" tIns="0" rIns="0" bIns="0" rtlCol="0" anchor="ctr"/>
          <a:lstStyle/>
          <a:p>
            <a:pPr algn="ctr" indent="0" marL="0">
              <a:buNone/>
            </a:pPr>
            <a:r>
              <a:rPr lang="en-US" sz="1800" b="1" dirty="0">
                <a:solidFill>
                  <a:srgbClr val="FFFFFF"/>
                </a:solidFill>
                <a:latin typeface="Calibri" pitchFamily="34" charset="0"/>
                <a:ea typeface="Calibri" pitchFamily="34" charset="-122"/>
                <a:cs typeface="Calibri" pitchFamily="34" charset="-120"/>
              </a:rPr>
              <a:t>5</a:t>
            </a:r>
            <a:endParaRPr lang="en-US" sz="1800" dirty="0"/>
          </a:p>
        </p:txBody>
      </p:sp>
      <p:sp>
        <p:nvSpPr>
          <p:cNvPr id="35" name="Text 33"/>
          <p:cNvSpPr/>
          <p:nvPr/>
        </p:nvSpPr>
        <p:spPr>
          <a:xfrm>
            <a:off x="7424928" y="2331720"/>
            <a:ext cx="1371600" cy="320040"/>
          </a:xfrm>
          <a:prstGeom prst="rect">
            <a:avLst/>
          </a:prstGeom>
          <a:noFill/>
          <a:ln/>
        </p:spPr>
        <p:txBody>
          <a:bodyPr wrap="square" lIns="0" tIns="0" rIns="0" bIns="0" rtlCol="0" anchor="ctr"/>
          <a:lstStyle/>
          <a:p>
            <a:pPr algn="ctr" indent="0" marL="0">
              <a:buNone/>
            </a:pPr>
            <a:r>
              <a:rPr lang="en-US" sz="1300" b="1" dirty="0">
                <a:solidFill>
                  <a:srgbClr val="F2F2F2"/>
                </a:solidFill>
                <a:latin typeface="Calibri" pitchFamily="34" charset="0"/>
                <a:ea typeface="Calibri" pitchFamily="34" charset="-122"/>
                <a:cs typeface="Calibri" pitchFamily="34" charset="-120"/>
              </a:rPr>
              <a:t>✓</a:t>
            </a:r>
            <a:endParaRPr lang="en-US" sz="1300" dirty="0"/>
          </a:p>
        </p:txBody>
      </p:sp>
      <p:sp>
        <p:nvSpPr>
          <p:cNvPr id="36" name="Text 34"/>
          <p:cNvSpPr/>
          <p:nvPr/>
        </p:nvSpPr>
        <p:spPr>
          <a:xfrm>
            <a:off x="7424928" y="2697480"/>
            <a:ext cx="1371600" cy="1097280"/>
          </a:xfrm>
          <a:prstGeom prst="rect">
            <a:avLst/>
          </a:prstGeom>
          <a:noFill/>
          <a:ln/>
        </p:spPr>
        <p:txBody>
          <a:bodyPr wrap="square" lIns="0" tIns="0" rIns="0" bIns="0" rtlCol="0" anchor="ctr"/>
          <a:lstStyle/>
          <a:p>
            <a:pPr algn="ctr" indent="0" marL="0">
              <a:buNone/>
            </a:pPr>
            <a:r>
              <a:rPr lang="en-US" sz="1100" dirty="0">
                <a:solidFill>
                  <a:srgbClr val="A0A0A8"/>
                </a:solidFill>
                <a:latin typeface="Calibri" pitchFamily="34" charset="0"/>
                <a:ea typeface="Calibri" pitchFamily="34" charset="-122"/>
                <a:cs typeface="Calibri" pitchFamily="34" charset="-120"/>
              </a:rPr>
              <a:t>Manifest signé</a:t>
            </a:r>
            <a:endParaRPr lang="en-US" sz="1100" dirty="0"/>
          </a:p>
          <a:p>
            <a:pPr algn="ctr" indent="0" marL="0">
              <a:buNone/>
            </a:pPr>
            <a:r>
              <a:rPr lang="en-US" sz="1100" dirty="0">
                <a:solidFill>
                  <a:srgbClr val="A0A0A8"/>
                </a:solidFill>
                <a:latin typeface="Calibri" pitchFamily="34" charset="0"/>
                <a:ea typeface="Calibri" pitchFamily="34" charset="-122"/>
                <a:cs typeface="Calibri" pitchFamily="34" charset="-120"/>
              </a:rPr>
              <a:t>Clients voient</a:t>
            </a:r>
            <a:endParaRPr lang="en-US" sz="1100" dirty="0"/>
          </a:p>
          <a:p>
            <a:pPr algn="ctr" indent="0" marL="0">
              <a:buNone/>
            </a:pPr>
            <a:r>
              <a:rPr lang="en-US" sz="1100" dirty="0">
                <a:solidFill>
                  <a:srgbClr val="A0A0A8"/>
                </a:solidFill>
                <a:latin typeface="Calibri" pitchFamily="34" charset="0"/>
                <a:ea typeface="Calibri" pitchFamily="34" charset="-122"/>
                <a:cs typeface="Calibri" pitchFamily="34" charset="-120"/>
              </a:rPr>
              <a:t>la MAJ</a:t>
            </a:r>
            <a:endParaRPr lang="en-US" sz="1100" dirty="0"/>
          </a:p>
        </p:txBody>
      </p:sp>
      <p:sp>
        <p:nvSpPr>
          <p:cNvPr id="37" name="Shape 35"/>
          <p:cNvSpPr/>
          <p:nvPr/>
        </p:nvSpPr>
        <p:spPr>
          <a:xfrm>
            <a:off x="457200" y="4206240"/>
            <a:ext cx="8229600" cy="594360"/>
          </a:xfrm>
          <a:prstGeom prst="rect">
            <a:avLst/>
          </a:prstGeom>
          <a:solidFill>
            <a:srgbClr val="161B23"/>
          </a:solidFill>
          <a:ln w="12700">
            <a:solidFill>
              <a:srgbClr val="2A2F3A"/>
            </a:solidFill>
            <a:prstDash val="solid"/>
          </a:ln>
        </p:spPr>
      </p:sp>
      <p:sp>
        <p:nvSpPr>
          <p:cNvPr id="38" name="Shape 36"/>
          <p:cNvSpPr/>
          <p:nvPr/>
        </p:nvSpPr>
        <p:spPr>
          <a:xfrm>
            <a:off x="457200" y="4206240"/>
            <a:ext cx="73152" cy="594360"/>
          </a:xfrm>
          <a:prstGeom prst="rect">
            <a:avLst/>
          </a:prstGeom>
          <a:solidFill>
            <a:srgbClr val="F59E0B"/>
          </a:solidFill>
          <a:ln/>
        </p:spPr>
      </p:sp>
      <p:sp>
        <p:nvSpPr>
          <p:cNvPr id="39" name="Text 37"/>
          <p:cNvSpPr/>
          <p:nvPr/>
        </p:nvSpPr>
        <p:spPr>
          <a:xfrm>
            <a:off x="640080" y="4297680"/>
            <a:ext cx="7863840" cy="457200"/>
          </a:xfrm>
          <a:prstGeom prst="rect">
            <a:avLst/>
          </a:prstGeom>
          <a:noFill/>
          <a:ln/>
        </p:spPr>
        <p:txBody>
          <a:bodyPr wrap="square" lIns="0" tIns="0" rIns="0" bIns="0" rtlCol="0" anchor="ctr"/>
          <a:lstStyle/>
          <a:p>
            <a:pPr indent="0" marL="0">
              <a:buNone/>
            </a:pPr>
            <a:r>
              <a:rPr lang="en-US" sz="1100" dirty="0">
                <a:solidFill>
                  <a:srgbClr val="F2F2F2"/>
                </a:solidFill>
                <a:latin typeface="Calibri" pitchFamily="34" charset="0"/>
                <a:ea typeface="Calibri" pitchFamily="34" charset="-122"/>
                <a:cs typeface="Calibri" pitchFamily="34" charset="-120"/>
              </a:rPr>
              <a:t>⚠  Tant que le ZIP n'est pas hashé/signé, les clients ne le verront pas — la signature Ed25519 prouve l'intégrité.</a:t>
            </a:r>
            <a:endParaRPr lang="en-US" sz="11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000000"/>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3B82F6"/>
          </a:solidFill>
          <a:ln/>
        </p:spPr>
      </p:sp>
      <p:sp>
        <p:nvSpPr>
          <p:cNvPr id="3" name="Text 1"/>
          <p:cNvSpPr/>
          <p:nvPr/>
        </p:nvSpPr>
        <p:spPr>
          <a:xfrm>
            <a:off x="457200" y="228600"/>
            <a:ext cx="8229600" cy="274320"/>
          </a:xfrm>
          <a:prstGeom prst="rect">
            <a:avLst/>
          </a:prstGeom>
          <a:noFill/>
          <a:ln/>
        </p:spPr>
        <p:txBody>
          <a:bodyPr wrap="square" lIns="0" tIns="0" rIns="0" bIns="0" rtlCol="0" anchor="ctr"/>
          <a:lstStyle/>
          <a:p>
            <a:pPr indent="0" marL="0">
              <a:buNone/>
            </a:pPr>
            <a:r>
              <a:rPr lang="en-US" sz="1100" b="1" spc="400" kern="0" dirty="0">
                <a:solidFill>
                  <a:srgbClr val="3B82F6"/>
                </a:solidFill>
                <a:latin typeface="Calibri" pitchFamily="34" charset="0"/>
                <a:ea typeface="Calibri" pitchFamily="34" charset="-122"/>
                <a:cs typeface="Calibri" pitchFamily="34" charset="-120"/>
              </a:rPr>
              <a:t>SECTION 4</a:t>
            </a:r>
            <a:endParaRPr lang="en-US" sz="1100" dirty="0"/>
          </a:p>
        </p:txBody>
      </p:sp>
      <p:sp>
        <p:nvSpPr>
          <p:cNvPr id="4" name="Text 2"/>
          <p:cNvSpPr/>
          <p:nvPr/>
        </p:nvSpPr>
        <p:spPr>
          <a:xfrm>
            <a:off x="457200" y="502920"/>
            <a:ext cx="8229600" cy="640080"/>
          </a:xfrm>
          <a:prstGeom prst="rect">
            <a:avLst/>
          </a:prstGeom>
          <a:noFill/>
          <a:ln/>
        </p:spPr>
        <p:txBody>
          <a:bodyPr wrap="square" lIns="0" tIns="0" rIns="0" bIns="0" rtlCol="0" anchor="ctr"/>
          <a:lstStyle/>
          <a:p>
            <a:pPr indent="0" marL="0">
              <a:buNone/>
            </a:pPr>
            <a:r>
              <a:rPr lang="en-US" sz="3200" b="1" dirty="0">
                <a:solidFill>
                  <a:srgbClr val="F2F2F2"/>
                </a:solidFill>
                <a:latin typeface="Calibri" pitchFamily="34" charset="0"/>
                <a:ea typeface="Calibri" pitchFamily="34" charset="-122"/>
                <a:cs typeface="Calibri" pitchFamily="34" charset="-120"/>
              </a:rPr>
              <a:t>Workflow release — Launcher</a:t>
            </a:r>
            <a:endParaRPr lang="en-US" sz="3200" dirty="0"/>
          </a:p>
        </p:txBody>
      </p:sp>
      <p:sp>
        <p:nvSpPr>
          <p:cNvPr id="5" name="Shape 3"/>
          <p:cNvSpPr/>
          <p:nvPr/>
        </p:nvSpPr>
        <p:spPr>
          <a:xfrm>
            <a:off x="457200" y="1188720"/>
            <a:ext cx="1097280" cy="0"/>
          </a:xfrm>
          <a:prstGeom prst="line">
            <a:avLst/>
          </a:prstGeom>
          <a:noFill/>
          <a:ln w="25400">
            <a:solidFill>
              <a:srgbClr val="3B82F6"/>
            </a:solidFill>
            <a:prstDash val="solid"/>
          </a:ln>
        </p:spPr>
      </p:sp>
      <p:sp>
        <p:nvSpPr>
          <p:cNvPr id="6" name="Text 4"/>
          <p:cNvSpPr/>
          <p:nvPr/>
        </p:nvSpPr>
        <p:spPr>
          <a:xfrm>
            <a:off x="457200" y="4823460"/>
            <a:ext cx="7315200" cy="228600"/>
          </a:xfrm>
          <a:prstGeom prst="rect">
            <a:avLst/>
          </a:prstGeom>
          <a:noFill/>
          <a:ln/>
        </p:spPr>
        <p:txBody>
          <a:bodyPr wrap="square" lIns="0" tIns="0" rIns="0" bIns="0" rtlCol="0" anchor="ctr"/>
          <a:lstStyle/>
          <a:p>
            <a:pPr indent="0" marL="0">
              <a:buNone/>
            </a:pPr>
            <a:r>
              <a:rPr lang="en-US" sz="900" dirty="0">
                <a:solidFill>
                  <a:srgbClr val="A0A0A8"/>
                </a:solidFill>
                <a:latin typeface="Calibri" pitchFamily="34" charset="0"/>
                <a:ea typeface="Calibri" pitchFamily="34" charset="-122"/>
                <a:cs typeface="Calibri" pitchFamily="34" charset="-120"/>
              </a:rPr>
              <a:t>PS_LAUNCHER  •  Documentation Interne  •  ASTERION VR</a:t>
            </a:r>
            <a:endParaRPr lang="en-US" sz="900" dirty="0"/>
          </a:p>
        </p:txBody>
      </p:sp>
      <p:sp>
        <p:nvSpPr>
          <p:cNvPr id="7" name="Text 5"/>
          <p:cNvSpPr/>
          <p:nvPr/>
        </p:nvSpPr>
        <p:spPr>
          <a:xfrm>
            <a:off x="8229600" y="4823460"/>
            <a:ext cx="457200" cy="228600"/>
          </a:xfrm>
          <a:prstGeom prst="rect">
            <a:avLst/>
          </a:prstGeom>
          <a:noFill/>
          <a:ln/>
        </p:spPr>
        <p:txBody>
          <a:bodyPr wrap="square" lIns="0" tIns="0" rIns="0" bIns="0" rtlCol="0" anchor="ctr"/>
          <a:lstStyle/>
          <a:p>
            <a:pPr algn="r" indent="0" marL="0">
              <a:buNone/>
            </a:pPr>
            <a:r>
              <a:rPr lang="en-US" sz="900" dirty="0">
                <a:solidFill>
                  <a:srgbClr val="A0A0A8"/>
                </a:solidFill>
                <a:latin typeface="Calibri" pitchFamily="34" charset="0"/>
                <a:ea typeface="Calibri" pitchFamily="34" charset="-122"/>
                <a:cs typeface="Calibri" pitchFamily="34" charset="-120"/>
              </a:rPr>
              <a:t>13</a:t>
            </a:r>
            <a:endParaRPr lang="en-US" sz="900" dirty="0"/>
          </a:p>
        </p:txBody>
      </p:sp>
      <p:sp>
        <p:nvSpPr>
          <p:cNvPr id="8" name="Text 6"/>
          <p:cNvSpPr/>
          <p:nvPr/>
        </p:nvSpPr>
        <p:spPr>
          <a:xfrm>
            <a:off x="457200" y="1280160"/>
            <a:ext cx="8229600" cy="274320"/>
          </a:xfrm>
          <a:prstGeom prst="rect">
            <a:avLst/>
          </a:prstGeom>
          <a:noFill/>
          <a:ln/>
        </p:spPr>
        <p:txBody>
          <a:bodyPr wrap="square" lIns="0" tIns="0" rIns="0" bIns="0" rtlCol="0" anchor="ctr"/>
          <a:lstStyle/>
          <a:p>
            <a:pPr indent="0" marL="0">
              <a:buNone/>
            </a:pPr>
            <a:r>
              <a:rPr lang="en-US" sz="1200" i="1" dirty="0">
                <a:solidFill>
                  <a:srgbClr val="A0A0A8"/>
                </a:solidFill>
                <a:latin typeface="Calibri" pitchFamily="34" charset="0"/>
                <a:ea typeface="Calibri" pitchFamily="34" charset="-122"/>
                <a:cs typeface="Calibri" pitchFamily="34" charset="-120"/>
              </a:rPr>
              <a:t>Pour pousser une nouvelle version du launcher elle-même (auto-update transparent côté client).</a:t>
            </a:r>
            <a:endParaRPr lang="en-US" sz="1200" dirty="0"/>
          </a:p>
        </p:txBody>
      </p:sp>
      <p:sp>
        <p:nvSpPr>
          <p:cNvPr id="9" name="Shape 7"/>
          <p:cNvSpPr/>
          <p:nvPr/>
        </p:nvSpPr>
        <p:spPr>
          <a:xfrm>
            <a:off x="457200" y="1691640"/>
            <a:ext cx="3931920" cy="3017520"/>
          </a:xfrm>
          <a:prstGeom prst="rect">
            <a:avLst/>
          </a:prstGeom>
          <a:solidFill>
            <a:srgbClr val="161B23"/>
          </a:solidFill>
          <a:ln w="12700">
            <a:solidFill>
              <a:srgbClr val="2A2F3A"/>
            </a:solidFill>
            <a:prstDash val="solid"/>
          </a:ln>
        </p:spPr>
      </p:sp>
      <p:sp>
        <p:nvSpPr>
          <p:cNvPr id="10" name="Text 8"/>
          <p:cNvSpPr/>
          <p:nvPr/>
        </p:nvSpPr>
        <p:spPr>
          <a:xfrm>
            <a:off x="640080" y="1783080"/>
            <a:ext cx="3657600" cy="274320"/>
          </a:xfrm>
          <a:prstGeom prst="rect">
            <a:avLst/>
          </a:prstGeom>
          <a:noFill/>
          <a:ln/>
        </p:spPr>
        <p:txBody>
          <a:bodyPr wrap="square" lIns="0" tIns="0" rIns="0" bIns="0" rtlCol="0" anchor="ctr"/>
          <a:lstStyle/>
          <a:p>
            <a:pPr indent="0" marL="0">
              <a:buNone/>
            </a:pPr>
            <a:r>
              <a:rPr lang="en-US" sz="1300" b="1" dirty="0">
                <a:solidFill>
                  <a:srgbClr val="F2F2F2"/>
                </a:solidFill>
                <a:latin typeface="Calibri" pitchFamily="34" charset="0"/>
                <a:ea typeface="Calibri" pitchFamily="34" charset="-122"/>
                <a:cs typeface="Calibri" pitchFamily="34" charset="-120"/>
              </a:rPr>
              <a:t>Scripts disponibles à la racine</a:t>
            </a:r>
            <a:endParaRPr lang="en-US" sz="1300" dirty="0"/>
          </a:p>
        </p:txBody>
      </p:sp>
      <p:sp>
        <p:nvSpPr>
          <p:cNvPr id="11" name="Text 9"/>
          <p:cNvSpPr/>
          <p:nvPr/>
        </p:nvSpPr>
        <p:spPr>
          <a:xfrm>
            <a:off x="640080" y="2148840"/>
            <a:ext cx="3657600" cy="228600"/>
          </a:xfrm>
          <a:prstGeom prst="rect">
            <a:avLst/>
          </a:prstGeom>
          <a:noFill/>
          <a:ln/>
        </p:spPr>
        <p:txBody>
          <a:bodyPr wrap="square" lIns="0" tIns="0" rIns="0" bIns="0" rtlCol="0" anchor="ctr"/>
          <a:lstStyle/>
          <a:p>
            <a:pPr indent="0" marL="0">
              <a:buNone/>
            </a:pPr>
            <a:r>
              <a:rPr lang="en-US" sz="1100" dirty="0">
                <a:solidFill>
                  <a:srgbClr val="3B82F6"/>
                </a:solidFill>
                <a:latin typeface="Consolas" pitchFamily="34" charset="0"/>
                <a:ea typeface="Consolas" pitchFamily="34" charset="-122"/>
                <a:cs typeface="Consolas" pitchFamily="34" charset="-120"/>
              </a:rPr>
              <a:t>build-launcher.bat</a:t>
            </a:r>
            <a:endParaRPr lang="en-US" sz="1100" dirty="0"/>
          </a:p>
        </p:txBody>
      </p:sp>
      <p:sp>
        <p:nvSpPr>
          <p:cNvPr id="12" name="Text 10"/>
          <p:cNvSpPr/>
          <p:nvPr/>
        </p:nvSpPr>
        <p:spPr>
          <a:xfrm>
            <a:off x="640080" y="2377440"/>
            <a:ext cx="3657600" cy="274320"/>
          </a:xfrm>
          <a:prstGeom prst="rect">
            <a:avLst/>
          </a:prstGeom>
          <a:noFill/>
          <a:ln/>
        </p:spPr>
        <p:txBody>
          <a:bodyPr wrap="square" lIns="0" tIns="0" rIns="0" bIns="0" rtlCol="0" anchor="ctr"/>
          <a:lstStyle/>
          <a:p>
            <a:pPr indent="0" marL="0">
              <a:buNone/>
            </a:pPr>
            <a:r>
              <a:rPr lang="en-US" sz="1000" dirty="0">
                <a:solidFill>
                  <a:srgbClr val="A0A0A8"/>
                </a:solidFill>
                <a:latin typeface="Calibri" pitchFamily="34" charset="0"/>
                <a:ea typeface="Calibri" pitchFamily="34" charset="-122"/>
                <a:cs typeface="Calibri" pitchFamily="34" charset="-120"/>
              </a:rPr>
              <a:t>Publie PSLauncher.exe (~78 Mo)</a:t>
            </a:r>
            <a:endParaRPr lang="en-US" sz="1000" dirty="0"/>
          </a:p>
        </p:txBody>
      </p:sp>
      <p:sp>
        <p:nvSpPr>
          <p:cNvPr id="13" name="Text 11"/>
          <p:cNvSpPr/>
          <p:nvPr/>
        </p:nvSpPr>
        <p:spPr>
          <a:xfrm>
            <a:off x="640080" y="2743200"/>
            <a:ext cx="3657600" cy="228600"/>
          </a:xfrm>
          <a:prstGeom prst="rect">
            <a:avLst/>
          </a:prstGeom>
          <a:noFill/>
          <a:ln/>
        </p:spPr>
        <p:txBody>
          <a:bodyPr wrap="square" lIns="0" tIns="0" rIns="0" bIns="0" rtlCol="0" anchor="ctr"/>
          <a:lstStyle/>
          <a:p>
            <a:pPr indent="0" marL="0">
              <a:buNone/>
            </a:pPr>
            <a:r>
              <a:rPr lang="en-US" sz="1100" dirty="0">
                <a:solidFill>
                  <a:srgbClr val="3B82F6"/>
                </a:solidFill>
                <a:latin typeface="Consolas" pitchFamily="34" charset="0"/>
                <a:ea typeface="Consolas" pitchFamily="34" charset="-122"/>
                <a:cs typeface="Consolas" pitchFamily="34" charset="-120"/>
              </a:rPr>
              <a:t>build-updater.bat</a:t>
            </a:r>
            <a:endParaRPr lang="en-US" sz="1100" dirty="0"/>
          </a:p>
        </p:txBody>
      </p:sp>
      <p:sp>
        <p:nvSpPr>
          <p:cNvPr id="14" name="Text 12"/>
          <p:cNvSpPr/>
          <p:nvPr/>
        </p:nvSpPr>
        <p:spPr>
          <a:xfrm>
            <a:off x="640080" y="2971800"/>
            <a:ext cx="3657600" cy="274320"/>
          </a:xfrm>
          <a:prstGeom prst="rect">
            <a:avLst/>
          </a:prstGeom>
          <a:noFill/>
          <a:ln/>
        </p:spPr>
        <p:txBody>
          <a:bodyPr wrap="square" lIns="0" tIns="0" rIns="0" bIns="0" rtlCol="0" anchor="ctr"/>
          <a:lstStyle/>
          <a:p>
            <a:pPr indent="0" marL="0">
              <a:buNone/>
            </a:pPr>
            <a:r>
              <a:rPr lang="en-US" sz="1000" dirty="0">
                <a:solidFill>
                  <a:srgbClr val="A0A0A8"/>
                </a:solidFill>
                <a:latin typeface="Calibri" pitchFamily="34" charset="0"/>
                <a:ea typeface="Calibri" pitchFamily="34" charset="-122"/>
                <a:cs typeface="Calibri" pitchFamily="34" charset="-120"/>
              </a:rPr>
              <a:t>Publie PSLauncher.Updater.exe</a:t>
            </a:r>
            <a:endParaRPr lang="en-US" sz="1000" dirty="0"/>
          </a:p>
        </p:txBody>
      </p:sp>
      <p:sp>
        <p:nvSpPr>
          <p:cNvPr id="15" name="Text 13"/>
          <p:cNvSpPr/>
          <p:nvPr/>
        </p:nvSpPr>
        <p:spPr>
          <a:xfrm>
            <a:off x="640080" y="3337560"/>
            <a:ext cx="3657600" cy="228600"/>
          </a:xfrm>
          <a:prstGeom prst="rect">
            <a:avLst/>
          </a:prstGeom>
          <a:noFill/>
          <a:ln/>
        </p:spPr>
        <p:txBody>
          <a:bodyPr wrap="square" lIns="0" tIns="0" rIns="0" bIns="0" rtlCol="0" anchor="ctr"/>
          <a:lstStyle/>
          <a:p>
            <a:pPr indent="0" marL="0">
              <a:buNone/>
            </a:pPr>
            <a:r>
              <a:rPr lang="en-US" sz="1100" dirty="0">
                <a:solidFill>
                  <a:srgbClr val="3B82F6"/>
                </a:solidFill>
                <a:latin typeface="Consolas" pitchFamily="34" charset="0"/>
                <a:ea typeface="Consolas" pitchFamily="34" charset="-122"/>
                <a:cs typeface="Consolas" pitchFamily="34" charset="-120"/>
              </a:rPr>
              <a:t>build-all.bat</a:t>
            </a:r>
            <a:endParaRPr lang="en-US" sz="1100" dirty="0"/>
          </a:p>
        </p:txBody>
      </p:sp>
      <p:sp>
        <p:nvSpPr>
          <p:cNvPr id="16" name="Text 14"/>
          <p:cNvSpPr/>
          <p:nvPr/>
        </p:nvSpPr>
        <p:spPr>
          <a:xfrm>
            <a:off x="640080" y="3566160"/>
            <a:ext cx="3657600" cy="274320"/>
          </a:xfrm>
          <a:prstGeom prst="rect">
            <a:avLst/>
          </a:prstGeom>
          <a:noFill/>
          <a:ln/>
        </p:spPr>
        <p:txBody>
          <a:bodyPr wrap="square" lIns="0" tIns="0" rIns="0" bIns="0" rtlCol="0" anchor="ctr"/>
          <a:lstStyle/>
          <a:p>
            <a:pPr indent="0" marL="0">
              <a:buNone/>
            </a:pPr>
            <a:r>
              <a:rPr lang="en-US" sz="1000" dirty="0">
                <a:solidFill>
                  <a:srgbClr val="A0A0A8"/>
                </a:solidFill>
                <a:latin typeface="Calibri" pitchFamily="34" charset="0"/>
                <a:ea typeface="Calibri" pitchFamily="34" charset="-122"/>
                <a:cs typeface="Calibri" pitchFamily="34" charset="-120"/>
              </a:rPr>
              <a:t>Les deux d'un coup</a:t>
            </a:r>
            <a:endParaRPr lang="en-US" sz="1000" dirty="0"/>
          </a:p>
        </p:txBody>
      </p:sp>
      <p:sp>
        <p:nvSpPr>
          <p:cNvPr id="17" name="Text 15"/>
          <p:cNvSpPr/>
          <p:nvPr/>
        </p:nvSpPr>
        <p:spPr>
          <a:xfrm>
            <a:off x="640080" y="3931920"/>
            <a:ext cx="3657600" cy="228600"/>
          </a:xfrm>
          <a:prstGeom prst="rect">
            <a:avLst/>
          </a:prstGeom>
          <a:noFill/>
          <a:ln/>
        </p:spPr>
        <p:txBody>
          <a:bodyPr wrap="square" lIns="0" tIns="0" rIns="0" bIns="0" rtlCol="0" anchor="ctr"/>
          <a:lstStyle/>
          <a:p>
            <a:pPr indent="0" marL="0">
              <a:buNone/>
            </a:pPr>
            <a:r>
              <a:rPr lang="en-US" sz="1100" dirty="0">
                <a:solidFill>
                  <a:srgbClr val="3B82F6"/>
                </a:solidFill>
                <a:latin typeface="Consolas" pitchFamily="34" charset="0"/>
                <a:ea typeface="Consolas" pitchFamily="34" charset="-122"/>
                <a:cs typeface="Consolas" pitchFamily="34" charset="-120"/>
              </a:rPr>
              <a:t>build-installer.bat</a:t>
            </a:r>
            <a:endParaRPr lang="en-US" sz="1100" dirty="0"/>
          </a:p>
        </p:txBody>
      </p:sp>
      <p:sp>
        <p:nvSpPr>
          <p:cNvPr id="18" name="Text 16"/>
          <p:cNvSpPr/>
          <p:nvPr/>
        </p:nvSpPr>
        <p:spPr>
          <a:xfrm>
            <a:off x="640080" y="4160520"/>
            <a:ext cx="3657600" cy="274320"/>
          </a:xfrm>
          <a:prstGeom prst="rect">
            <a:avLst/>
          </a:prstGeom>
          <a:noFill/>
          <a:ln/>
        </p:spPr>
        <p:txBody>
          <a:bodyPr wrap="square" lIns="0" tIns="0" rIns="0" bIns="0" rtlCol="0" anchor="ctr"/>
          <a:lstStyle/>
          <a:p>
            <a:pPr indent="0" marL="0">
              <a:buNone/>
            </a:pPr>
            <a:r>
              <a:rPr lang="en-US" sz="1000" dirty="0">
                <a:solidFill>
                  <a:srgbClr val="A0A0A8"/>
                </a:solidFill>
                <a:latin typeface="Calibri" pitchFamily="34" charset="0"/>
                <a:ea typeface="Calibri" pitchFamily="34" charset="-122"/>
                <a:cs typeface="Calibri" pitchFamily="34" charset="-120"/>
              </a:rPr>
              <a:t>Tout + Inno Setup .exe</a:t>
            </a:r>
            <a:endParaRPr lang="en-US" sz="1000" dirty="0"/>
          </a:p>
        </p:txBody>
      </p:sp>
      <p:sp>
        <p:nvSpPr>
          <p:cNvPr id="19" name="Shape 17"/>
          <p:cNvSpPr/>
          <p:nvPr/>
        </p:nvSpPr>
        <p:spPr>
          <a:xfrm>
            <a:off x="4754880" y="1691640"/>
            <a:ext cx="3931920" cy="3017520"/>
          </a:xfrm>
          <a:prstGeom prst="rect">
            <a:avLst/>
          </a:prstGeom>
          <a:solidFill>
            <a:srgbClr val="161B23"/>
          </a:solidFill>
          <a:ln w="12700">
            <a:solidFill>
              <a:srgbClr val="2A2F3A"/>
            </a:solidFill>
            <a:prstDash val="solid"/>
          </a:ln>
        </p:spPr>
      </p:sp>
      <p:sp>
        <p:nvSpPr>
          <p:cNvPr id="20" name="Text 18"/>
          <p:cNvSpPr/>
          <p:nvPr/>
        </p:nvSpPr>
        <p:spPr>
          <a:xfrm>
            <a:off x="4937760" y="1783080"/>
            <a:ext cx="3657600" cy="274320"/>
          </a:xfrm>
          <a:prstGeom prst="rect">
            <a:avLst/>
          </a:prstGeom>
          <a:noFill/>
          <a:ln/>
        </p:spPr>
        <p:txBody>
          <a:bodyPr wrap="square" lIns="0" tIns="0" rIns="0" bIns="0" rtlCol="0" anchor="ctr"/>
          <a:lstStyle/>
          <a:p>
            <a:pPr indent="0" marL="0">
              <a:buNone/>
            </a:pPr>
            <a:r>
              <a:rPr lang="en-US" sz="1300" b="1" dirty="0">
                <a:solidFill>
                  <a:srgbClr val="F2F2F2"/>
                </a:solidFill>
                <a:latin typeface="Calibri" pitchFamily="34" charset="0"/>
                <a:ea typeface="Calibri" pitchFamily="34" charset="-122"/>
                <a:cs typeface="Calibri" pitchFamily="34" charset="-120"/>
              </a:rPr>
              <a:t>Étapes d'une release</a:t>
            </a:r>
            <a:endParaRPr lang="en-US" sz="1300" dirty="0"/>
          </a:p>
        </p:txBody>
      </p:sp>
      <p:sp>
        <p:nvSpPr>
          <p:cNvPr id="21" name="Text 19"/>
          <p:cNvSpPr/>
          <p:nvPr/>
        </p:nvSpPr>
        <p:spPr>
          <a:xfrm>
            <a:off x="4937760" y="2194560"/>
            <a:ext cx="3657600" cy="2286000"/>
          </a:xfrm>
          <a:prstGeom prst="rect">
            <a:avLst/>
          </a:prstGeom>
          <a:noFill/>
          <a:ln/>
        </p:spPr>
        <p:txBody>
          <a:bodyPr wrap="square" lIns="0" tIns="0" rIns="0" bIns="0" rtlCol="0" anchor="ctr"/>
          <a:lstStyle/>
          <a:p>
            <a:pPr marL="342900" indent="-342900">
              <a:spcAft>
                <a:spcPts val="600"/>
              </a:spcAft>
              <a:buSzPct val="100000"/>
              <a:buChar char="■"/>
            </a:pPr>
            <a:r>
              <a:rPr lang="en-US" sz="1100" dirty="0">
                <a:solidFill>
                  <a:srgbClr val="F2F2F2"/>
                </a:solidFill>
                <a:latin typeface="Calibri" pitchFamily="34" charset="0"/>
                <a:ea typeface="Calibri" pitchFamily="34" charset="-122"/>
                <a:cs typeface="Calibri" pitchFamily="34" charset="-120"/>
              </a:rPr>
              <a:t>Bumper &lt;Version&gt; dans PSLauncher.App.csproj</a:t>
            </a:r>
            <a:endParaRPr lang="en-US" sz="1100" dirty="0"/>
          </a:p>
          <a:p>
            <a:pPr marL="342900" indent="-342900">
              <a:spcAft>
                <a:spcPts val="600"/>
              </a:spcAft>
              <a:buSzPct val="100000"/>
              <a:buChar char="■"/>
            </a:pPr>
            <a:r>
              <a:rPr lang="en-US" sz="1100" dirty="0">
                <a:solidFill>
                  <a:srgbClr val="F2F2F2"/>
                </a:solidFill>
                <a:latin typeface="Calibri" pitchFamily="34" charset="0"/>
                <a:ea typeface="Calibri" pitchFamily="34" charset="-122"/>
                <a:cs typeface="Calibri" pitchFamily="34" charset="-120"/>
              </a:rPr>
              <a:t>build-launcher.bat</a:t>
            </a:r>
            <a:endParaRPr lang="en-US" sz="1100" dirty="0"/>
          </a:p>
          <a:p>
            <a:pPr marL="342900" indent="-342900">
              <a:spcAft>
                <a:spcPts val="600"/>
              </a:spcAft>
              <a:buSzPct val="100000"/>
              <a:buChar char="■"/>
            </a:pPr>
            <a:r>
              <a:rPr lang="en-US" sz="1100" dirty="0">
                <a:solidFill>
                  <a:srgbClr val="F2F2F2"/>
                </a:solidFill>
                <a:latin typeface="Calibri" pitchFamily="34" charset="0"/>
                <a:ea typeface="Calibri" pitchFamily="34" charset="-122"/>
                <a:cs typeface="Calibri" pitchFamily="34" charset="-120"/>
              </a:rPr>
              <a:t>Renommer PSLauncher.exe → PSLauncher-X.Y.Z.exe</a:t>
            </a:r>
            <a:endParaRPr lang="en-US" sz="1100" dirty="0"/>
          </a:p>
          <a:p>
            <a:pPr marL="342900" indent="-342900">
              <a:spcAft>
                <a:spcPts val="600"/>
              </a:spcAft>
              <a:buSzPct val="100000"/>
              <a:buChar char="■"/>
            </a:pPr>
            <a:r>
              <a:rPr lang="en-US" sz="1100" dirty="0">
                <a:solidFill>
                  <a:srgbClr val="F2F2F2"/>
                </a:solidFill>
                <a:latin typeface="Calibri" pitchFamily="34" charset="0"/>
                <a:ea typeface="Calibri" pitchFamily="34" charset="-122"/>
                <a:cs typeface="Calibri" pitchFamily="34" charset="-120"/>
              </a:rPr>
              <a:t>SFTP → builds/launcher/</a:t>
            </a:r>
            <a:endParaRPr lang="en-US" sz="1100" dirty="0"/>
          </a:p>
          <a:p>
            <a:pPr marL="342900" indent="-342900">
              <a:spcAft>
                <a:spcPts val="600"/>
              </a:spcAft>
              <a:buSzPct val="100000"/>
              <a:buChar char="■"/>
            </a:pPr>
            <a:r>
              <a:rPr lang="en-US" sz="1100" dirty="0">
                <a:solidFill>
                  <a:srgbClr val="F2F2F2"/>
                </a:solidFill>
                <a:latin typeface="Calibri" pitchFamily="34" charset="0"/>
                <a:ea typeface="Calibri" pitchFamily="34" charset="-122"/>
                <a:cs typeface="Calibri" pitchFamily="34" charset="-120"/>
              </a:rPr>
              <a:t>Backoffice → Launcher → Définir X.Y.Z</a:t>
            </a:r>
            <a:endParaRPr lang="en-US" sz="1100" dirty="0"/>
          </a:p>
          <a:p>
            <a:pPr marL="342900" indent="-342900">
              <a:spcAft>
                <a:spcPts val="600"/>
              </a:spcAft>
              <a:buSzPct val="100000"/>
              <a:buChar char="■"/>
            </a:pPr>
            <a:r>
              <a:rPr lang="en-US" sz="1100" dirty="0">
                <a:solidFill>
                  <a:srgbClr val="F2F2F2"/>
                </a:solidFill>
                <a:latin typeface="Calibri" pitchFamily="34" charset="0"/>
                <a:ea typeface="Calibri" pitchFamily="34" charset="-122"/>
                <a:cs typeface="Calibri" pitchFamily="34" charset="-120"/>
              </a:rPr>
              <a:t>Bouton bleu 🔁 Hasher le launcher + signer</a:t>
            </a:r>
            <a:endParaRPr lang="en-US" sz="11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000000"/>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3B82F6"/>
          </a:solidFill>
          <a:ln/>
        </p:spPr>
      </p:sp>
      <p:sp>
        <p:nvSpPr>
          <p:cNvPr id="3" name="Text 1"/>
          <p:cNvSpPr/>
          <p:nvPr/>
        </p:nvSpPr>
        <p:spPr>
          <a:xfrm>
            <a:off x="457200" y="228600"/>
            <a:ext cx="8229600" cy="274320"/>
          </a:xfrm>
          <a:prstGeom prst="rect">
            <a:avLst/>
          </a:prstGeom>
          <a:noFill/>
          <a:ln/>
        </p:spPr>
        <p:txBody>
          <a:bodyPr wrap="square" lIns="0" tIns="0" rIns="0" bIns="0" rtlCol="0" anchor="ctr"/>
          <a:lstStyle/>
          <a:p>
            <a:pPr indent="0" marL="0">
              <a:buNone/>
            </a:pPr>
            <a:r>
              <a:rPr lang="en-US" sz="1100" b="1" spc="400" kern="0" dirty="0">
                <a:solidFill>
                  <a:srgbClr val="3B82F6"/>
                </a:solidFill>
                <a:latin typeface="Calibri" pitchFamily="34" charset="0"/>
                <a:ea typeface="Calibri" pitchFamily="34" charset="-122"/>
                <a:cs typeface="Calibri" pitchFamily="34" charset="-120"/>
              </a:rPr>
              <a:t>SECTION 6</a:t>
            </a:r>
            <a:endParaRPr lang="en-US" sz="1100" dirty="0"/>
          </a:p>
        </p:txBody>
      </p:sp>
      <p:sp>
        <p:nvSpPr>
          <p:cNvPr id="4" name="Text 2"/>
          <p:cNvSpPr/>
          <p:nvPr/>
        </p:nvSpPr>
        <p:spPr>
          <a:xfrm>
            <a:off x="457200" y="502920"/>
            <a:ext cx="8229600" cy="640080"/>
          </a:xfrm>
          <a:prstGeom prst="rect">
            <a:avLst/>
          </a:prstGeom>
          <a:noFill/>
          <a:ln/>
        </p:spPr>
        <p:txBody>
          <a:bodyPr wrap="square" lIns="0" tIns="0" rIns="0" bIns="0" rtlCol="0" anchor="ctr"/>
          <a:lstStyle/>
          <a:p>
            <a:pPr indent="0" marL="0">
              <a:buNone/>
            </a:pPr>
            <a:r>
              <a:rPr lang="en-US" sz="3200" b="1" dirty="0">
                <a:solidFill>
                  <a:srgbClr val="F2F2F2"/>
                </a:solidFill>
                <a:latin typeface="Calibri" pitchFamily="34" charset="0"/>
                <a:ea typeface="Calibri" pitchFamily="34" charset="-122"/>
                <a:cs typeface="Calibri" pitchFamily="34" charset="-120"/>
              </a:rPr>
              <a:t>Sécurité</a:t>
            </a:r>
            <a:endParaRPr lang="en-US" sz="3200" dirty="0"/>
          </a:p>
        </p:txBody>
      </p:sp>
      <p:sp>
        <p:nvSpPr>
          <p:cNvPr id="5" name="Shape 3"/>
          <p:cNvSpPr/>
          <p:nvPr/>
        </p:nvSpPr>
        <p:spPr>
          <a:xfrm>
            <a:off x="457200" y="1188720"/>
            <a:ext cx="1097280" cy="0"/>
          </a:xfrm>
          <a:prstGeom prst="line">
            <a:avLst/>
          </a:prstGeom>
          <a:noFill/>
          <a:ln w="25400">
            <a:solidFill>
              <a:srgbClr val="3B82F6"/>
            </a:solidFill>
            <a:prstDash val="solid"/>
          </a:ln>
        </p:spPr>
      </p:sp>
      <p:sp>
        <p:nvSpPr>
          <p:cNvPr id="6" name="Text 4"/>
          <p:cNvSpPr/>
          <p:nvPr/>
        </p:nvSpPr>
        <p:spPr>
          <a:xfrm>
            <a:off x="457200" y="4823460"/>
            <a:ext cx="7315200" cy="228600"/>
          </a:xfrm>
          <a:prstGeom prst="rect">
            <a:avLst/>
          </a:prstGeom>
          <a:noFill/>
          <a:ln/>
        </p:spPr>
        <p:txBody>
          <a:bodyPr wrap="square" lIns="0" tIns="0" rIns="0" bIns="0" rtlCol="0" anchor="ctr"/>
          <a:lstStyle/>
          <a:p>
            <a:pPr indent="0" marL="0">
              <a:buNone/>
            </a:pPr>
            <a:r>
              <a:rPr lang="en-US" sz="900" dirty="0">
                <a:solidFill>
                  <a:srgbClr val="A0A0A8"/>
                </a:solidFill>
                <a:latin typeface="Calibri" pitchFamily="34" charset="0"/>
                <a:ea typeface="Calibri" pitchFamily="34" charset="-122"/>
                <a:cs typeface="Calibri" pitchFamily="34" charset="-120"/>
              </a:rPr>
              <a:t>PS_LAUNCHER  •  Documentation Interne  •  ASTERION VR</a:t>
            </a:r>
            <a:endParaRPr lang="en-US" sz="900" dirty="0"/>
          </a:p>
        </p:txBody>
      </p:sp>
      <p:sp>
        <p:nvSpPr>
          <p:cNvPr id="7" name="Text 5"/>
          <p:cNvSpPr/>
          <p:nvPr/>
        </p:nvSpPr>
        <p:spPr>
          <a:xfrm>
            <a:off x="8229600" y="4823460"/>
            <a:ext cx="457200" cy="228600"/>
          </a:xfrm>
          <a:prstGeom prst="rect">
            <a:avLst/>
          </a:prstGeom>
          <a:noFill/>
          <a:ln/>
        </p:spPr>
        <p:txBody>
          <a:bodyPr wrap="square" lIns="0" tIns="0" rIns="0" bIns="0" rtlCol="0" anchor="ctr"/>
          <a:lstStyle/>
          <a:p>
            <a:pPr algn="r" indent="0" marL="0">
              <a:buNone/>
            </a:pPr>
            <a:r>
              <a:rPr lang="en-US" sz="900" dirty="0">
                <a:solidFill>
                  <a:srgbClr val="A0A0A8"/>
                </a:solidFill>
                <a:latin typeface="Calibri" pitchFamily="34" charset="0"/>
                <a:ea typeface="Calibri" pitchFamily="34" charset="-122"/>
                <a:cs typeface="Calibri" pitchFamily="34" charset="-120"/>
              </a:rPr>
              <a:t>14</a:t>
            </a:r>
            <a:endParaRPr lang="en-US" sz="900" dirty="0"/>
          </a:p>
        </p:txBody>
      </p:sp>
      <p:sp>
        <p:nvSpPr>
          <p:cNvPr id="8" name="Shape 6"/>
          <p:cNvSpPr/>
          <p:nvPr/>
        </p:nvSpPr>
        <p:spPr>
          <a:xfrm>
            <a:off x="457200" y="1417320"/>
            <a:ext cx="8229600" cy="960120"/>
          </a:xfrm>
          <a:prstGeom prst="rect">
            <a:avLst/>
          </a:prstGeom>
          <a:solidFill>
            <a:srgbClr val="161B23"/>
          </a:solidFill>
          <a:ln w="12700">
            <a:solidFill>
              <a:srgbClr val="2A2F3A"/>
            </a:solidFill>
            <a:prstDash val="solid"/>
          </a:ln>
        </p:spPr>
      </p:sp>
      <p:sp>
        <p:nvSpPr>
          <p:cNvPr id="9" name="Shape 7"/>
          <p:cNvSpPr/>
          <p:nvPr/>
        </p:nvSpPr>
        <p:spPr>
          <a:xfrm>
            <a:off x="457200" y="1417320"/>
            <a:ext cx="73152" cy="960120"/>
          </a:xfrm>
          <a:prstGeom prst="rect">
            <a:avLst/>
          </a:prstGeom>
          <a:solidFill>
            <a:srgbClr val="3B82F6"/>
          </a:solidFill>
          <a:ln/>
        </p:spPr>
      </p:sp>
      <p:sp>
        <p:nvSpPr>
          <p:cNvPr id="10" name="Text 8"/>
          <p:cNvSpPr/>
          <p:nvPr/>
        </p:nvSpPr>
        <p:spPr>
          <a:xfrm>
            <a:off x="685800" y="1554480"/>
            <a:ext cx="2743200" cy="320040"/>
          </a:xfrm>
          <a:prstGeom prst="rect">
            <a:avLst/>
          </a:prstGeom>
          <a:noFill/>
          <a:ln/>
        </p:spPr>
        <p:txBody>
          <a:bodyPr wrap="square" lIns="0" tIns="0" rIns="0" bIns="0" rtlCol="0" anchor="ctr"/>
          <a:lstStyle/>
          <a:p>
            <a:pPr indent="0" marL="0">
              <a:buNone/>
            </a:pPr>
            <a:r>
              <a:rPr lang="en-US" sz="1500" b="1" dirty="0">
                <a:solidFill>
                  <a:srgbClr val="3B82F6"/>
                </a:solidFill>
                <a:latin typeface="Calibri" pitchFamily="34" charset="0"/>
                <a:ea typeface="Calibri" pitchFamily="34" charset="-122"/>
                <a:cs typeface="Calibri" pitchFamily="34" charset="-120"/>
              </a:rPr>
              <a:t>🔏  Ed25519</a:t>
            </a:r>
            <a:endParaRPr lang="en-US" sz="1500" dirty="0"/>
          </a:p>
        </p:txBody>
      </p:sp>
      <p:sp>
        <p:nvSpPr>
          <p:cNvPr id="11" name="Text 9"/>
          <p:cNvSpPr/>
          <p:nvPr/>
        </p:nvSpPr>
        <p:spPr>
          <a:xfrm>
            <a:off x="685800" y="1874520"/>
            <a:ext cx="8046720" cy="502920"/>
          </a:xfrm>
          <a:prstGeom prst="rect">
            <a:avLst/>
          </a:prstGeom>
          <a:noFill/>
          <a:ln/>
        </p:spPr>
        <p:txBody>
          <a:bodyPr wrap="square" lIns="0" tIns="0" rIns="0" bIns="0" rtlCol="0" anchor="ctr"/>
          <a:lstStyle/>
          <a:p>
            <a:pPr indent="0" marL="0">
              <a:buNone/>
            </a:pPr>
            <a:r>
              <a:rPr lang="en-US" sz="1000" dirty="0">
                <a:solidFill>
                  <a:srgbClr val="A0A0A8"/>
                </a:solidFill>
                <a:latin typeface="Calibri" pitchFamily="34" charset="0"/>
                <a:ea typeface="Calibri" pitchFamily="34" charset="-122"/>
                <a:cs typeface="Calibri" pitchFamily="34" charset="-120"/>
              </a:rPr>
              <a:t>Signe le manifest et la réponse de validation license. La clé publique est embarquée dans le launcher, donc même un MITM sur HTTPS ne peut pas falsifier. Sodium PHP natif côté serveur, NSec.Cryptography côté C#.</a:t>
            </a:r>
            <a:endParaRPr lang="en-US" sz="1000" dirty="0"/>
          </a:p>
        </p:txBody>
      </p:sp>
      <p:sp>
        <p:nvSpPr>
          <p:cNvPr id="12" name="Shape 10"/>
          <p:cNvSpPr/>
          <p:nvPr/>
        </p:nvSpPr>
        <p:spPr>
          <a:xfrm>
            <a:off x="457200" y="2468880"/>
            <a:ext cx="8229600" cy="960120"/>
          </a:xfrm>
          <a:prstGeom prst="rect">
            <a:avLst/>
          </a:prstGeom>
          <a:solidFill>
            <a:srgbClr val="161B23"/>
          </a:solidFill>
          <a:ln w="12700">
            <a:solidFill>
              <a:srgbClr val="2A2F3A"/>
            </a:solidFill>
            <a:prstDash val="solid"/>
          </a:ln>
        </p:spPr>
      </p:sp>
      <p:sp>
        <p:nvSpPr>
          <p:cNvPr id="13" name="Shape 11"/>
          <p:cNvSpPr/>
          <p:nvPr/>
        </p:nvSpPr>
        <p:spPr>
          <a:xfrm>
            <a:off x="457200" y="2468880"/>
            <a:ext cx="73152" cy="960120"/>
          </a:xfrm>
          <a:prstGeom prst="rect">
            <a:avLst/>
          </a:prstGeom>
          <a:solidFill>
            <a:srgbClr val="F59E0B"/>
          </a:solidFill>
          <a:ln/>
        </p:spPr>
      </p:sp>
      <p:sp>
        <p:nvSpPr>
          <p:cNvPr id="14" name="Text 12"/>
          <p:cNvSpPr/>
          <p:nvPr/>
        </p:nvSpPr>
        <p:spPr>
          <a:xfrm>
            <a:off x="685800" y="2606040"/>
            <a:ext cx="2743200" cy="320040"/>
          </a:xfrm>
          <a:prstGeom prst="rect">
            <a:avLst/>
          </a:prstGeom>
          <a:noFill/>
          <a:ln/>
        </p:spPr>
        <p:txBody>
          <a:bodyPr wrap="square" lIns="0" tIns="0" rIns="0" bIns="0" rtlCol="0" anchor="ctr"/>
          <a:lstStyle/>
          <a:p>
            <a:pPr indent="0" marL="0">
              <a:buNone/>
            </a:pPr>
            <a:r>
              <a:rPr lang="en-US" sz="1500" b="1" dirty="0">
                <a:solidFill>
                  <a:srgbClr val="F59E0B"/>
                </a:solidFill>
                <a:latin typeface="Calibri" pitchFamily="34" charset="0"/>
                <a:ea typeface="Calibri" pitchFamily="34" charset="-122"/>
                <a:cs typeface="Calibri" pitchFamily="34" charset="-120"/>
              </a:rPr>
              <a:t>🔗  HMAC-SHA256</a:t>
            </a:r>
            <a:endParaRPr lang="en-US" sz="1500" dirty="0"/>
          </a:p>
        </p:txBody>
      </p:sp>
      <p:sp>
        <p:nvSpPr>
          <p:cNvPr id="15" name="Text 13"/>
          <p:cNvSpPr/>
          <p:nvPr/>
        </p:nvSpPr>
        <p:spPr>
          <a:xfrm>
            <a:off x="685800" y="2926080"/>
            <a:ext cx="8046720" cy="502920"/>
          </a:xfrm>
          <a:prstGeom prst="rect">
            <a:avLst/>
          </a:prstGeom>
          <a:noFill/>
          <a:ln/>
        </p:spPr>
        <p:txBody>
          <a:bodyPr wrap="square" lIns="0" tIns="0" rIns="0" bIns="0" rtlCol="0" anchor="ctr"/>
          <a:lstStyle/>
          <a:p>
            <a:pPr indent="0" marL="0">
              <a:buNone/>
            </a:pPr>
            <a:r>
              <a:rPr lang="en-US" sz="1000" dirty="0">
                <a:solidFill>
                  <a:srgbClr val="A0A0A8"/>
                </a:solidFill>
                <a:latin typeface="Calibri" pitchFamily="34" charset="0"/>
                <a:ea typeface="Calibri" pitchFamily="34" charset="-122"/>
                <a:cs typeface="Calibri" pitchFamily="34" charset="-120"/>
              </a:rPr>
              <a:t>URLs de download présignées par le serveur (path|exp|licId|secret). Apache route via gate.php qui vérifie en constant-time avant de servir le ZIP. Validité 1h, lié à la license.</a:t>
            </a:r>
            <a:endParaRPr lang="en-US" sz="1000" dirty="0"/>
          </a:p>
        </p:txBody>
      </p:sp>
      <p:sp>
        <p:nvSpPr>
          <p:cNvPr id="16" name="Shape 14"/>
          <p:cNvSpPr/>
          <p:nvPr/>
        </p:nvSpPr>
        <p:spPr>
          <a:xfrm>
            <a:off x="457200" y="3520440"/>
            <a:ext cx="8229600" cy="960120"/>
          </a:xfrm>
          <a:prstGeom prst="rect">
            <a:avLst/>
          </a:prstGeom>
          <a:solidFill>
            <a:srgbClr val="161B23"/>
          </a:solidFill>
          <a:ln w="12700">
            <a:solidFill>
              <a:srgbClr val="2A2F3A"/>
            </a:solidFill>
            <a:prstDash val="solid"/>
          </a:ln>
        </p:spPr>
      </p:sp>
      <p:sp>
        <p:nvSpPr>
          <p:cNvPr id="17" name="Shape 15"/>
          <p:cNvSpPr/>
          <p:nvPr/>
        </p:nvSpPr>
        <p:spPr>
          <a:xfrm>
            <a:off x="457200" y="3520440"/>
            <a:ext cx="73152" cy="960120"/>
          </a:xfrm>
          <a:prstGeom prst="rect">
            <a:avLst/>
          </a:prstGeom>
          <a:solidFill>
            <a:srgbClr val="16A34A"/>
          </a:solidFill>
          <a:ln/>
        </p:spPr>
      </p:sp>
      <p:sp>
        <p:nvSpPr>
          <p:cNvPr id="18" name="Text 16"/>
          <p:cNvSpPr/>
          <p:nvPr/>
        </p:nvSpPr>
        <p:spPr>
          <a:xfrm>
            <a:off x="685800" y="3657600"/>
            <a:ext cx="2743200" cy="320040"/>
          </a:xfrm>
          <a:prstGeom prst="rect">
            <a:avLst/>
          </a:prstGeom>
          <a:noFill/>
          <a:ln/>
        </p:spPr>
        <p:txBody>
          <a:bodyPr wrap="square" lIns="0" tIns="0" rIns="0" bIns="0" rtlCol="0" anchor="ctr"/>
          <a:lstStyle/>
          <a:p>
            <a:pPr indent="0" marL="0">
              <a:buNone/>
            </a:pPr>
            <a:r>
              <a:rPr lang="en-US" sz="1500" b="1" dirty="0">
                <a:solidFill>
                  <a:srgbClr val="16A34A"/>
                </a:solidFill>
                <a:latin typeface="Calibri" pitchFamily="34" charset="0"/>
                <a:ea typeface="Calibri" pitchFamily="34" charset="-122"/>
                <a:cs typeface="Calibri" pitchFamily="34" charset="-120"/>
              </a:rPr>
              <a:t>💾  DPAPI local</a:t>
            </a:r>
            <a:endParaRPr lang="en-US" sz="1500" dirty="0"/>
          </a:p>
        </p:txBody>
      </p:sp>
      <p:sp>
        <p:nvSpPr>
          <p:cNvPr id="19" name="Text 17"/>
          <p:cNvSpPr/>
          <p:nvPr/>
        </p:nvSpPr>
        <p:spPr>
          <a:xfrm>
            <a:off x="685800" y="3977640"/>
            <a:ext cx="8046720" cy="502920"/>
          </a:xfrm>
          <a:prstGeom prst="rect">
            <a:avLst/>
          </a:prstGeom>
          <a:noFill/>
          <a:ln/>
        </p:spPr>
        <p:txBody>
          <a:bodyPr wrap="square" lIns="0" tIns="0" rIns="0" bIns="0" rtlCol="0" anchor="ctr"/>
          <a:lstStyle/>
          <a:p>
            <a:pPr indent="0" marL="0">
              <a:buNone/>
            </a:pPr>
            <a:r>
              <a:rPr lang="en-US" sz="1000" dirty="0">
                <a:solidFill>
                  <a:srgbClr val="A0A0A8"/>
                </a:solidFill>
                <a:latin typeface="Calibri" pitchFamily="34" charset="0"/>
                <a:ea typeface="Calibri" pitchFamily="34" charset="-122"/>
                <a:cs typeface="Calibri" pitchFamily="34" charset="-120"/>
              </a:rPr>
              <a:t>La clé license est stockée chiffrée dans %LocalAppData%/PSLauncher/config.json via ProtectedData.Protect (scope CurrentUser). Copier ce fichier sur une autre machine ou un autre user → ne marche pas.</a:t>
            </a:r>
            <a:endParaRPr lang="en-US" sz="1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000000"/>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3B82F6"/>
          </a:solidFill>
          <a:ln/>
        </p:spPr>
      </p:sp>
      <p:sp>
        <p:nvSpPr>
          <p:cNvPr id="3" name="Text 1"/>
          <p:cNvSpPr/>
          <p:nvPr/>
        </p:nvSpPr>
        <p:spPr>
          <a:xfrm>
            <a:off x="457200" y="228600"/>
            <a:ext cx="8229600" cy="274320"/>
          </a:xfrm>
          <a:prstGeom prst="rect">
            <a:avLst/>
          </a:prstGeom>
          <a:noFill/>
          <a:ln/>
        </p:spPr>
        <p:txBody>
          <a:bodyPr wrap="square" lIns="0" tIns="0" rIns="0" bIns="0" rtlCol="0" anchor="ctr"/>
          <a:lstStyle/>
          <a:p>
            <a:pPr indent="0" marL="0">
              <a:buNone/>
            </a:pPr>
            <a:r>
              <a:rPr lang="en-US" sz="1100" b="1" spc="400" kern="0" dirty="0">
                <a:solidFill>
                  <a:srgbClr val="3B82F6"/>
                </a:solidFill>
                <a:latin typeface="Calibri" pitchFamily="34" charset="0"/>
                <a:ea typeface="Calibri" pitchFamily="34" charset="-122"/>
                <a:cs typeface="Calibri" pitchFamily="34" charset="-120"/>
              </a:rPr>
              <a:t>SECTION 7 · LOCALISATION</a:t>
            </a:r>
            <a:endParaRPr lang="en-US" sz="1100" dirty="0"/>
          </a:p>
        </p:txBody>
      </p:sp>
      <p:sp>
        <p:nvSpPr>
          <p:cNvPr id="4" name="Text 2"/>
          <p:cNvSpPr/>
          <p:nvPr/>
        </p:nvSpPr>
        <p:spPr>
          <a:xfrm>
            <a:off x="457200" y="502920"/>
            <a:ext cx="8229600" cy="640080"/>
          </a:xfrm>
          <a:prstGeom prst="rect">
            <a:avLst/>
          </a:prstGeom>
          <a:noFill/>
          <a:ln/>
        </p:spPr>
        <p:txBody>
          <a:bodyPr wrap="square" lIns="0" tIns="0" rIns="0" bIns="0" rtlCol="0" anchor="ctr"/>
          <a:lstStyle/>
          <a:p>
            <a:pPr indent="0" marL="0">
              <a:buNone/>
            </a:pPr>
            <a:r>
              <a:rPr lang="en-US" sz="3200" b="1" dirty="0">
                <a:solidFill>
                  <a:srgbClr val="F2F2F2"/>
                </a:solidFill>
                <a:latin typeface="Calibri" pitchFamily="34" charset="0"/>
                <a:ea typeface="Calibri" pitchFamily="34" charset="-122"/>
                <a:cs typeface="Calibri" pitchFamily="34" charset="-120"/>
              </a:rPr>
              <a:t>Fichiers &amp; logs</a:t>
            </a:r>
            <a:endParaRPr lang="en-US" sz="3200" dirty="0"/>
          </a:p>
        </p:txBody>
      </p:sp>
      <p:sp>
        <p:nvSpPr>
          <p:cNvPr id="5" name="Shape 3"/>
          <p:cNvSpPr/>
          <p:nvPr/>
        </p:nvSpPr>
        <p:spPr>
          <a:xfrm>
            <a:off x="457200" y="1188720"/>
            <a:ext cx="1097280" cy="0"/>
          </a:xfrm>
          <a:prstGeom prst="line">
            <a:avLst/>
          </a:prstGeom>
          <a:noFill/>
          <a:ln w="25400">
            <a:solidFill>
              <a:srgbClr val="3B82F6"/>
            </a:solidFill>
            <a:prstDash val="solid"/>
          </a:ln>
        </p:spPr>
      </p:sp>
      <p:sp>
        <p:nvSpPr>
          <p:cNvPr id="6" name="Text 4"/>
          <p:cNvSpPr/>
          <p:nvPr/>
        </p:nvSpPr>
        <p:spPr>
          <a:xfrm>
            <a:off x="457200" y="4823460"/>
            <a:ext cx="7315200" cy="228600"/>
          </a:xfrm>
          <a:prstGeom prst="rect">
            <a:avLst/>
          </a:prstGeom>
          <a:noFill/>
          <a:ln/>
        </p:spPr>
        <p:txBody>
          <a:bodyPr wrap="square" lIns="0" tIns="0" rIns="0" bIns="0" rtlCol="0" anchor="ctr"/>
          <a:lstStyle/>
          <a:p>
            <a:pPr indent="0" marL="0">
              <a:buNone/>
            </a:pPr>
            <a:r>
              <a:rPr lang="en-US" sz="900" dirty="0">
                <a:solidFill>
                  <a:srgbClr val="A0A0A8"/>
                </a:solidFill>
                <a:latin typeface="Calibri" pitchFamily="34" charset="0"/>
                <a:ea typeface="Calibri" pitchFamily="34" charset="-122"/>
                <a:cs typeface="Calibri" pitchFamily="34" charset="-120"/>
              </a:rPr>
              <a:t>PS_LAUNCHER  •  Documentation Interne  •  ASTERION VR</a:t>
            </a:r>
            <a:endParaRPr lang="en-US" sz="900" dirty="0"/>
          </a:p>
        </p:txBody>
      </p:sp>
      <p:sp>
        <p:nvSpPr>
          <p:cNvPr id="7" name="Text 5"/>
          <p:cNvSpPr/>
          <p:nvPr/>
        </p:nvSpPr>
        <p:spPr>
          <a:xfrm>
            <a:off x="8229600" y="4823460"/>
            <a:ext cx="457200" cy="228600"/>
          </a:xfrm>
          <a:prstGeom prst="rect">
            <a:avLst/>
          </a:prstGeom>
          <a:noFill/>
          <a:ln/>
        </p:spPr>
        <p:txBody>
          <a:bodyPr wrap="square" lIns="0" tIns="0" rIns="0" bIns="0" rtlCol="0" anchor="ctr"/>
          <a:lstStyle/>
          <a:p>
            <a:pPr algn="r" indent="0" marL="0">
              <a:buNone/>
            </a:pPr>
            <a:r>
              <a:rPr lang="en-US" sz="900" dirty="0">
                <a:solidFill>
                  <a:srgbClr val="A0A0A8"/>
                </a:solidFill>
                <a:latin typeface="Calibri" pitchFamily="34" charset="0"/>
                <a:ea typeface="Calibri" pitchFamily="34" charset="-122"/>
                <a:cs typeface="Calibri" pitchFamily="34" charset="-120"/>
              </a:rPr>
              <a:t>15</a:t>
            </a:r>
            <a:endParaRPr lang="en-US" sz="900" dirty="0"/>
          </a:p>
        </p:txBody>
      </p:sp>
      <p:sp>
        <p:nvSpPr>
          <p:cNvPr id="8" name="Text 6"/>
          <p:cNvSpPr/>
          <p:nvPr/>
        </p:nvSpPr>
        <p:spPr>
          <a:xfrm>
            <a:off x="457200" y="1280160"/>
            <a:ext cx="3931920" cy="274320"/>
          </a:xfrm>
          <a:prstGeom prst="rect">
            <a:avLst/>
          </a:prstGeom>
          <a:noFill/>
          <a:ln/>
        </p:spPr>
        <p:txBody>
          <a:bodyPr wrap="square" lIns="0" tIns="0" rIns="0" bIns="0" rtlCol="0" anchor="ctr"/>
          <a:lstStyle/>
          <a:p>
            <a:pPr indent="0" marL="0">
              <a:buNone/>
            </a:pPr>
            <a:r>
              <a:rPr lang="en-US" sz="1300" b="1" dirty="0">
                <a:solidFill>
                  <a:srgbClr val="3B82F6"/>
                </a:solidFill>
                <a:latin typeface="Calibri" pitchFamily="34" charset="0"/>
                <a:ea typeface="Calibri" pitchFamily="34" charset="-122"/>
                <a:cs typeface="Calibri" pitchFamily="34" charset="-120"/>
              </a:rPr>
              <a:t>Côté serveur OVH</a:t>
            </a:r>
            <a:endParaRPr lang="en-US" sz="1300" dirty="0"/>
          </a:p>
        </p:txBody>
      </p:sp>
      <p:sp>
        <p:nvSpPr>
          <p:cNvPr id="9" name="Shape 7"/>
          <p:cNvSpPr/>
          <p:nvPr/>
        </p:nvSpPr>
        <p:spPr>
          <a:xfrm>
            <a:off x="457200" y="1600200"/>
            <a:ext cx="3931920" cy="3017520"/>
          </a:xfrm>
          <a:prstGeom prst="rect">
            <a:avLst/>
          </a:prstGeom>
          <a:solidFill>
            <a:srgbClr val="0A0E14"/>
          </a:solidFill>
          <a:ln w="12700">
            <a:solidFill>
              <a:srgbClr val="2A2F3A"/>
            </a:solidFill>
            <a:prstDash val="solid"/>
          </a:ln>
        </p:spPr>
      </p:sp>
      <p:sp>
        <p:nvSpPr>
          <p:cNvPr id="10" name="Text 8"/>
          <p:cNvSpPr/>
          <p:nvPr/>
        </p:nvSpPr>
        <p:spPr>
          <a:xfrm>
            <a:off x="594360" y="1691640"/>
            <a:ext cx="3657600" cy="2834640"/>
          </a:xfrm>
          <a:prstGeom prst="rect">
            <a:avLst/>
          </a:prstGeom>
          <a:noFill/>
          <a:ln/>
        </p:spPr>
        <p:txBody>
          <a:bodyPr wrap="square" lIns="0" tIns="0" rIns="0" bIns="0" rtlCol="0" anchor="t"/>
          <a:lstStyle/>
          <a:p>
            <a:pPr indent="0" marL="0">
              <a:buNone/>
            </a:pPr>
            <a:r>
              <a:rPr lang="en-US" sz="1100" dirty="0">
                <a:solidFill>
                  <a:srgbClr val="F2F2F2"/>
                </a:solidFill>
                <a:latin typeface="Consolas" pitchFamily="34" charset="0"/>
                <a:ea typeface="Consolas" pitchFamily="34" charset="-122"/>
                <a:cs typeface="Consolas" pitchFamily="34" charset="-120"/>
              </a:rPr>
              <a:t>www/PS_Launcher/</a:t>
            </a:r>
            <a:endParaRPr lang="en-US" sz="1100" dirty="0"/>
          </a:p>
          <a:p>
            <a:pPr indent="0" marL="0">
              <a:buNone/>
            </a:pPr>
            <a:r>
              <a:rPr lang="en-US" sz="1100" dirty="0">
                <a:solidFill>
                  <a:srgbClr val="F2F2F2"/>
                </a:solidFill>
                <a:latin typeface="Consolas" pitchFamily="34" charset="0"/>
                <a:ea typeface="Consolas" pitchFamily="34" charset="-122"/>
                <a:cs typeface="Consolas" pitchFamily="34" charset="-120"/>
              </a:rPr>
              <a:t>├── api/</a:t>
            </a:r>
            <a:endParaRPr lang="en-US" sz="1100" dirty="0"/>
          </a:p>
          <a:p>
            <a:pPr indent="0" marL="0">
              <a:buNone/>
            </a:pPr>
            <a:r>
              <a:rPr lang="en-US" sz="1100" dirty="0">
                <a:solidFill>
                  <a:srgbClr val="F2F2F2"/>
                </a:solidFill>
                <a:latin typeface="Consolas" pitchFamily="34" charset="0"/>
                <a:ea typeface="Consolas" pitchFamily="34" charset="-122"/>
                <a:cs typeface="Consolas" pitchFamily="34" charset="-120"/>
              </a:rPr>
              <a:t>│   ├── config.php  (gitignored)</a:t>
            </a:r>
            <a:endParaRPr lang="en-US" sz="1100" dirty="0"/>
          </a:p>
          <a:p>
            <a:pPr indent="0" marL="0">
              <a:buNone/>
            </a:pPr>
            <a:r>
              <a:rPr lang="en-US" sz="1100" dirty="0">
                <a:solidFill>
                  <a:srgbClr val="F2F2F2"/>
                </a:solidFill>
                <a:latin typeface="Consolas" pitchFamily="34" charset="0"/>
                <a:ea typeface="Consolas" pitchFamily="34" charset="-122"/>
                <a:cs typeface="Consolas" pitchFamily="34" charset="-120"/>
              </a:rPr>
              <a:t>│   ├── index.php</a:t>
            </a:r>
            <a:endParaRPr lang="en-US" sz="1100" dirty="0"/>
          </a:p>
          <a:p>
            <a:pPr indent="0" marL="0">
              <a:buNone/>
            </a:pPr>
            <a:r>
              <a:rPr lang="en-US" sz="1100" dirty="0">
                <a:solidFill>
                  <a:srgbClr val="F2F2F2"/>
                </a:solidFill>
                <a:latin typeface="Consolas" pitchFamily="34" charset="0"/>
                <a:ea typeface="Consolas" pitchFamily="34" charset="-122"/>
                <a:cs typeface="Consolas" pitchFamily="34" charset="-120"/>
              </a:rPr>
              <a:t>│   ├── lib/</a:t>
            </a:r>
            <a:endParaRPr lang="en-US" sz="1100" dirty="0"/>
          </a:p>
          <a:p>
            <a:pPr indent="0" marL="0">
              <a:buNone/>
            </a:pPr>
            <a:r>
              <a:rPr lang="en-US" sz="1100" dirty="0">
                <a:solidFill>
                  <a:srgbClr val="F2F2F2"/>
                </a:solidFill>
                <a:latin typeface="Consolas" pitchFamily="34" charset="0"/>
                <a:ea typeface="Consolas" pitchFamily="34" charset="-122"/>
                <a:cs typeface="Consolas" pitchFamily="34" charset="-120"/>
              </a:rPr>
              <a:t>│   └── routes/</a:t>
            </a:r>
            <a:endParaRPr lang="en-US" sz="1100" dirty="0"/>
          </a:p>
          <a:p>
            <a:pPr indent="0" marL="0">
              <a:buNone/>
            </a:pPr>
            <a:r>
              <a:rPr lang="en-US" sz="1100" dirty="0">
                <a:solidFill>
                  <a:srgbClr val="F2F2F2"/>
                </a:solidFill>
                <a:latin typeface="Consolas" pitchFamily="34" charset="0"/>
                <a:ea typeface="Consolas" pitchFamily="34" charset="-122"/>
                <a:cs typeface="Consolas" pitchFamily="34" charset="-120"/>
              </a:rPr>
              <a:t>├── admin/  (backoffice)</a:t>
            </a:r>
            <a:endParaRPr lang="en-US" sz="1100" dirty="0"/>
          </a:p>
          <a:p>
            <a:pPr indent="0" marL="0">
              <a:buNone/>
            </a:pPr>
            <a:r>
              <a:rPr lang="en-US" sz="1100" dirty="0">
                <a:solidFill>
                  <a:srgbClr val="F2F2F2"/>
                </a:solidFill>
                <a:latin typeface="Consolas" pitchFamily="34" charset="0"/>
                <a:ea typeface="Consolas" pitchFamily="34" charset="-122"/>
                <a:cs typeface="Consolas" pitchFamily="34" charset="-120"/>
              </a:rPr>
              <a:t>├── manifest/versions.json</a:t>
            </a:r>
            <a:endParaRPr lang="en-US" sz="1100" dirty="0"/>
          </a:p>
          <a:p>
            <a:pPr indent="0" marL="0">
              <a:buNone/>
            </a:pPr>
            <a:r>
              <a:rPr lang="en-US" sz="1100" dirty="0">
                <a:solidFill>
                  <a:srgbClr val="F2F2F2"/>
                </a:solidFill>
                <a:latin typeface="Consolas" pitchFamily="34" charset="0"/>
                <a:ea typeface="Consolas" pitchFamily="34" charset="-122"/>
                <a:cs typeface="Consolas" pitchFamily="34" charset="-120"/>
              </a:rPr>
              <a:t>├── releasenotes/X.Y.Z.md</a:t>
            </a:r>
            <a:endParaRPr lang="en-US" sz="1100" dirty="0"/>
          </a:p>
          <a:p>
            <a:pPr indent="0" marL="0">
              <a:buNone/>
            </a:pPr>
            <a:r>
              <a:rPr lang="en-US" sz="1100" dirty="0">
                <a:solidFill>
                  <a:srgbClr val="F2F2F2"/>
                </a:solidFill>
                <a:latin typeface="Consolas" pitchFamily="34" charset="0"/>
                <a:ea typeface="Consolas" pitchFamily="34" charset="-122"/>
                <a:cs typeface="Consolas" pitchFamily="34" charset="-120"/>
              </a:rPr>
              <a:t>├── builds/</a:t>
            </a:r>
            <a:endParaRPr lang="en-US" sz="1100" dirty="0"/>
          </a:p>
          <a:p>
            <a:pPr indent="0" marL="0">
              <a:buNone/>
            </a:pPr>
            <a:r>
              <a:rPr lang="en-US" sz="1100" dirty="0">
                <a:solidFill>
                  <a:srgbClr val="F2F2F2"/>
                </a:solidFill>
                <a:latin typeface="Consolas" pitchFamily="34" charset="0"/>
                <a:ea typeface="Consolas" pitchFamily="34" charset="-122"/>
                <a:cs typeface="Consolas" pitchFamily="34" charset="-120"/>
              </a:rPr>
              <a:t>│   ├── proserve-X.Y.Z.zip</a:t>
            </a:r>
            <a:endParaRPr lang="en-US" sz="1100" dirty="0"/>
          </a:p>
          <a:p>
            <a:pPr indent="0" marL="0">
              <a:buNone/>
            </a:pPr>
            <a:r>
              <a:rPr lang="en-US" sz="1100" dirty="0">
                <a:solidFill>
                  <a:srgbClr val="F2F2F2"/>
                </a:solidFill>
                <a:latin typeface="Consolas" pitchFamily="34" charset="0"/>
                <a:ea typeface="Consolas" pitchFamily="34" charset="-122"/>
                <a:cs typeface="Consolas" pitchFamily="34" charset="-120"/>
              </a:rPr>
              <a:t>│   └── launcher/</a:t>
            </a:r>
            <a:endParaRPr lang="en-US" sz="1100" dirty="0"/>
          </a:p>
          <a:p>
            <a:pPr indent="0" marL="0">
              <a:buNone/>
            </a:pPr>
            <a:r>
              <a:rPr lang="en-US" sz="1100" dirty="0">
                <a:solidFill>
                  <a:srgbClr val="F2F2F2"/>
                </a:solidFill>
                <a:latin typeface="Consolas" pitchFamily="34" charset="0"/>
                <a:ea typeface="Consolas" pitchFamily="34" charset="-122"/>
                <a:cs typeface="Consolas" pitchFamily="34" charset="-120"/>
              </a:rPr>
              <a:t>│       └── PSLauncher-X.Y.Z.exe</a:t>
            </a:r>
            <a:endParaRPr lang="en-US" sz="1100" dirty="0"/>
          </a:p>
          <a:p>
            <a:pPr indent="0" marL="0">
              <a:buNone/>
            </a:pPr>
            <a:r>
              <a:rPr lang="en-US" sz="1100" dirty="0">
                <a:solidFill>
                  <a:srgbClr val="F2F2F2"/>
                </a:solidFill>
                <a:latin typeface="Consolas" pitchFamily="34" charset="0"/>
                <a:ea typeface="Consolas" pitchFamily="34" charset="-122"/>
                <a:cs typeface="Consolas" pitchFamily="34" charset="-120"/>
              </a:rPr>
              <a:t>├── tools/sign-manifest.php</a:t>
            </a:r>
            <a:endParaRPr lang="en-US" sz="1100" dirty="0"/>
          </a:p>
          <a:p>
            <a:pPr indent="0" marL="0">
              <a:buNone/>
            </a:pPr>
            <a:r>
              <a:rPr lang="en-US" sz="1100" dirty="0">
                <a:solidFill>
                  <a:srgbClr val="F2F2F2"/>
                </a:solidFill>
                <a:latin typeface="Consolas" pitchFamily="34" charset="0"/>
                <a:ea typeface="Consolas" pitchFamily="34" charset="-122"/>
                <a:cs typeface="Consolas" pitchFamily="34" charset="-120"/>
              </a:rPr>
              <a:t>└── migrations/001_init.sql</a:t>
            </a:r>
            <a:endParaRPr lang="en-US" sz="1100" dirty="0"/>
          </a:p>
        </p:txBody>
      </p:sp>
      <p:sp>
        <p:nvSpPr>
          <p:cNvPr id="11" name="Text 9"/>
          <p:cNvSpPr/>
          <p:nvPr/>
        </p:nvSpPr>
        <p:spPr>
          <a:xfrm>
            <a:off x="4754880" y="1280160"/>
            <a:ext cx="3931920" cy="274320"/>
          </a:xfrm>
          <a:prstGeom prst="rect">
            <a:avLst/>
          </a:prstGeom>
          <a:noFill/>
          <a:ln/>
        </p:spPr>
        <p:txBody>
          <a:bodyPr wrap="square" lIns="0" tIns="0" rIns="0" bIns="0" rtlCol="0" anchor="ctr"/>
          <a:lstStyle/>
          <a:p>
            <a:pPr indent="0" marL="0">
              <a:buNone/>
            </a:pPr>
            <a:r>
              <a:rPr lang="en-US" sz="1300" b="1" dirty="0">
                <a:solidFill>
                  <a:srgbClr val="3B82F6"/>
                </a:solidFill>
                <a:latin typeface="Calibri" pitchFamily="34" charset="0"/>
                <a:ea typeface="Calibri" pitchFamily="34" charset="-122"/>
                <a:cs typeface="Calibri" pitchFamily="34" charset="-120"/>
              </a:rPr>
              <a:t>Côté client Windows</a:t>
            </a:r>
            <a:endParaRPr lang="en-US" sz="1300" dirty="0"/>
          </a:p>
        </p:txBody>
      </p:sp>
      <p:sp>
        <p:nvSpPr>
          <p:cNvPr id="12" name="Shape 10"/>
          <p:cNvSpPr/>
          <p:nvPr/>
        </p:nvSpPr>
        <p:spPr>
          <a:xfrm>
            <a:off x="4754880" y="1600200"/>
            <a:ext cx="3931920" cy="3017520"/>
          </a:xfrm>
          <a:prstGeom prst="rect">
            <a:avLst/>
          </a:prstGeom>
          <a:solidFill>
            <a:srgbClr val="0A0E14"/>
          </a:solidFill>
          <a:ln w="12700">
            <a:solidFill>
              <a:srgbClr val="2A2F3A"/>
            </a:solidFill>
            <a:prstDash val="solid"/>
          </a:ln>
        </p:spPr>
      </p:sp>
      <p:sp>
        <p:nvSpPr>
          <p:cNvPr id="13" name="Text 11"/>
          <p:cNvSpPr/>
          <p:nvPr/>
        </p:nvSpPr>
        <p:spPr>
          <a:xfrm>
            <a:off x="4892040" y="1691640"/>
            <a:ext cx="3657600" cy="2834640"/>
          </a:xfrm>
          <a:prstGeom prst="rect">
            <a:avLst/>
          </a:prstGeom>
          <a:noFill/>
          <a:ln/>
        </p:spPr>
        <p:txBody>
          <a:bodyPr wrap="square" lIns="0" tIns="0" rIns="0" bIns="0" rtlCol="0" anchor="t"/>
          <a:lstStyle/>
          <a:p>
            <a:pPr indent="0" marL="0">
              <a:buNone/>
            </a:pPr>
            <a:r>
              <a:rPr lang="en-US" sz="1100" dirty="0">
                <a:solidFill>
                  <a:srgbClr val="F2F2F2"/>
                </a:solidFill>
                <a:latin typeface="Consolas" pitchFamily="34" charset="0"/>
                <a:ea typeface="Consolas" pitchFamily="34" charset="-122"/>
                <a:cs typeface="Consolas" pitchFamily="34" charset="-120"/>
              </a:rPr>
              <a:t>%LocalAppData%/PSLauncher/</a:t>
            </a:r>
            <a:endParaRPr lang="en-US" sz="1100" dirty="0"/>
          </a:p>
          <a:p>
            <a:pPr indent="0" marL="0">
              <a:buNone/>
            </a:pPr>
            <a:r>
              <a:rPr lang="en-US" sz="1100" dirty="0">
                <a:solidFill>
                  <a:srgbClr val="F2F2F2"/>
                </a:solidFill>
                <a:latin typeface="Consolas" pitchFamily="34" charset="0"/>
                <a:ea typeface="Consolas" pitchFamily="34" charset="-122"/>
                <a:cs typeface="Consolas" pitchFamily="34" charset="-120"/>
              </a:rPr>
              <a:t>├── config.json</a:t>
            </a:r>
            <a:endParaRPr lang="en-US" sz="1100" dirty="0"/>
          </a:p>
          <a:p>
            <a:pPr indent="0" marL="0">
              <a:buNone/>
            </a:pPr>
            <a:r>
              <a:rPr lang="en-US" sz="1100" dirty="0">
                <a:solidFill>
                  <a:srgbClr val="F2F2F2"/>
                </a:solidFill>
                <a:latin typeface="Consolas" pitchFamily="34" charset="0"/>
                <a:ea typeface="Consolas" pitchFamily="34" charset="-122"/>
                <a:cs typeface="Consolas" pitchFamily="34" charset="-120"/>
              </a:rPr>
              <a:t>│     (license chiffrée DPAPI)</a:t>
            </a:r>
            <a:endParaRPr lang="en-US" sz="1100" dirty="0"/>
          </a:p>
          <a:p>
            <a:pPr indent="0" marL="0">
              <a:buNone/>
            </a:pPr>
            <a:r>
              <a:rPr lang="en-US" sz="1100" dirty="0">
                <a:solidFill>
                  <a:srgbClr val="F2F2F2"/>
                </a:solidFill>
                <a:latin typeface="Consolas" pitchFamily="34" charset="0"/>
                <a:ea typeface="Consolas" pitchFamily="34" charset="-122"/>
                <a:cs typeface="Consolas" pitchFamily="34" charset="-120"/>
              </a:rPr>
              <a:t>├── logs/</a:t>
            </a:r>
            <a:endParaRPr lang="en-US" sz="1100" dirty="0"/>
          </a:p>
          <a:p>
            <a:pPr indent="0" marL="0">
              <a:buNone/>
            </a:pPr>
            <a:r>
              <a:rPr lang="en-US" sz="1100" dirty="0">
                <a:solidFill>
                  <a:srgbClr val="F2F2F2"/>
                </a:solidFill>
                <a:latin typeface="Consolas" pitchFamily="34" charset="0"/>
                <a:ea typeface="Consolas" pitchFamily="34" charset="-122"/>
                <a:cs typeface="Consolas" pitchFamily="34" charset="-120"/>
              </a:rPr>
              <a:t>│   ├── app-YYYYMMDD.log</a:t>
            </a:r>
            <a:endParaRPr lang="en-US" sz="1100" dirty="0"/>
          </a:p>
          <a:p>
            <a:pPr indent="0" marL="0">
              <a:buNone/>
            </a:pPr>
            <a:r>
              <a:rPr lang="en-US" sz="1100" dirty="0">
                <a:solidFill>
                  <a:srgbClr val="F2F2F2"/>
                </a:solidFill>
                <a:latin typeface="Consolas" pitchFamily="34" charset="0"/>
                <a:ea typeface="Consolas" pitchFamily="34" charset="-122"/>
                <a:cs typeface="Consolas" pitchFamily="34" charset="-120"/>
              </a:rPr>
              <a:t>│   └── updater.log</a:t>
            </a:r>
            <a:endParaRPr lang="en-US" sz="1100" dirty="0"/>
          </a:p>
          <a:p>
            <a:pPr indent="0" marL="0">
              <a:buNone/>
            </a:pPr>
            <a:r>
              <a:rPr lang="en-US" sz="1100" dirty="0">
                <a:solidFill>
                  <a:srgbClr val="F2F2F2"/>
                </a:solidFill>
                <a:latin typeface="Consolas" pitchFamily="34" charset="0"/>
                <a:ea typeface="Consolas" pitchFamily="34" charset="-122"/>
                <a:cs typeface="Consolas" pitchFamily="34" charset="-120"/>
              </a:rPr>
              <a:t>├── downloads/</a:t>
            </a:r>
            <a:endParaRPr lang="en-US" sz="1100" dirty="0"/>
          </a:p>
          <a:p>
            <a:pPr indent="0" marL="0">
              <a:buNone/>
            </a:pPr>
            <a:r>
              <a:rPr lang="en-US" sz="1100" dirty="0">
                <a:solidFill>
                  <a:srgbClr val="F2F2F2"/>
                </a:solidFill>
                <a:latin typeface="Consolas" pitchFamily="34" charset="0"/>
                <a:ea typeface="Consolas" pitchFamily="34" charset="-122"/>
                <a:cs typeface="Consolas" pitchFamily="34" charset="-120"/>
              </a:rPr>
              <a:t>│   ├── *.partial</a:t>
            </a:r>
            <a:endParaRPr lang="en-US" sz="1100" dirty="0"/>
          </a:p>
          <a:p>
            <a:pPr indent="0" marL="0">
              <a:buNone/>
            </a:pPr>
            <a:r>
              <a:rPr lang="en-US" sz="1100" dirty="0">
                <a:solidFill>
                  <a:srgbClr val="F2F2F2"/>
                </a:solidFill>
                <a:latin typeface="Consolas" pitchFamily="34" charset="0"/>
                <a:ea typeface="Consolas" pitchFamily="34" charset="-122"/>
                <a:cs typeface="Consolas" pitchFamily="34" charset="-120"/>
              </a:rPr>
              <a:t>│   └── *.state.json</a:t>
            </a:r>
            <a:endParaRPr lang="en-US" sz="1100" dirty="0"/>
          </a:p>
          <a:p>
            <a:pPr indent="0" marL="0">
              <a:buNone/>
            </a:pPr>
            <a:r>
              <a:rPr lang="en-US" sz="1100" dirty="0">
                <a:solidFill>
                  <a:srgbClr val="F2F2F2"/>
                </a:solidFill>
                <a:latin typeface="Consolas" pitchFamily="34" charset="0"/>
                <a:ea typeface="Consolas" pitchFamily="34" charset="-122"/>
                <a:cs typeface="Consolas" pitchFamily="34" charset="-120"/>
              </a:rPr>
              <a:t>└── selfupdate/</a:t>
            </a:r>
            <a:endParaRPr lang="en-US" sz="1100" dirty="0"/>
          </a:p>
          <a:p>
            <a:pPr indent="0" marL="0">
              <a:buNone/>
            </a:pPr>
            <a:endParaRPr lang="en-US" sz="1100" dirty="0"/>
          </a:p>
          <a:p>
            <a:pPr indent="0" marL="0">
              <a:buNone/>
            </a:pPr>
            <a:r>
              <a:rPr lang="en-US" sz="1100" dirty="0">
                <a:solidFill>
                  <a:srgbClr val="F2F2F2"/>
                </a:solidFill>
                <a:latin typeface="Consolas" pitchFamily="34" charset="0"/>
                <a:ea typeface="Consolas" pitchFamily="34" charset="-122"/>
                <a:cs typeface="Consolas" pitchFamily="34" charset="-120"/>
              </a:rPr>
              <a:t>C:\ASTERION_VR/</a:t>
            </a:r>
            <a:endParaRPr lang="en-US" sz="1100" dirty="0"/>
          </a:p>
          <a:p>
            <a:pPr indent="0" marL="0">
              <a:buNone/>
            </a:pPr>
            <a:r>
              <a:rPr lang="en-US" sz="1100" dirty="0">
                <a:solidFill>
                  <a:srgbClr val="F2F2F2"/>
                </a:solidFill>
                <a:latin typeface="Consolas" pitchFamily="34" charset="0"/>
                <a:ea typeface="Consolas" pitchFamily="34" charset="-122"/>
                <a:cs typeface="Consolas" pitchFamily="34" charset="-120"/>
              </a:rPr>
              <a:t>  (default installRoot)</a:t>
            </a:r>
            <a:endParaRPr lang="en-US" sz="1100" dirty="0"/>
          </a:p>
          <a:p>
            <a:pPr indent="0" marL="0">
              <a:buNone/>
            </a:pPr>
            <a:r>
              <a:rPr lang="en-US" sz="1100" dirty="0">
                <a:solidFill>
                  <a:srgbClr val="F2F2F2"/>
                </a:solidFill>
                <a:latin typeface="Consolas" pitchFamily="34" charset="0"/>
                <a:ea typeface="Consolas" pitchFamily="34" charset="-122"/>
                <a:cs typeface="Consolas" pitchFamily="34" charset="-120"/>
              </a:rPr>
              <a:t>  ├── Proserve v1.4.5/</a:t>
            </a:r>
            <a:endParaRPr lang="en-US" sz="1100" dirty="0"/>
          </a:p>
          <a:p>
            <a:pPr indent="0" marL="0">
              <a:buNone/>
            </a:pPr>
            <a:r>
              <a:rPr lang="en-US" sz="1100" dirty="0">
                <a:solidFill>
                  <a:srgbClr val="F2F2F2"/>
                </a:solidFill>
                <a:latin typeface="Consolas" pitchFamily="34" charset="0"/>
                <a:ea typeface="Consolas" pitchFamily="34" charset="-122"/>
                <a:cs typeface="Consolas" pitchFamily="34" charset="-120"/>
              </a:rPr>
              <a:t>  ├── Proserve v1.4.6/</a:t>
            </a:r>
            <a:endParaRPr lang="en-US" sz="1100" dirty="0"/>
          </a:p>
          <a:p>
            <a:pPr indent="0" marL="0">
              <a:buNone/>
            </a:pPr>
            <a:r>
              <a:rPr lang="en-US" sz="1100" dirty="0">
                <a:solidFill>
                  <a:srgbClr val="F2F2F2"/>
                </a:solidFill>
                <a:latin typeface="Consolas" pitchFamily="34" charset="0"/>
                <a:ea typeface="Consolas" pitchFamily="34" charset="-122"/>
                <a:cs typeface="Consolas" pitchFamily="34" charset="-120"/>
              </a:rPr>
              <a:t>  └── ...</a:t>
            </a:r>
            <a:endParaRPr lang="en-US" sz="11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000000"/>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3B82F6"/>
          </a:solidFill>
          <a:ln/>
        </p:spPr>
      </p:sp>
      <p:sp>
        <p:nvSpPr>
          <p:cNvPr id="3" name="Text 1"/>
          <p:cNvSpPr/>
          <p:nvPr/>
        </p:nvSpPr>
        <p:spPr>
          <a:xfrm>
            <a:off x="457200" y="228600"/>
            <a:ext cx="8229600" cy="274320"/>
          </a:xfrm>
          <a:prstGeom prst="rect">
            <a:avLst/>
          </a:prstGeom>
          <a:noFill/>
          <a:ln/>
        </p:spPr>
        <p:txBody>
          <a:bodyPr wrap="square" lIns="0" tIns="0" rIns="0" bIns="0" rtlCol="0" anchor="ctr"/>
          <a:lstStyle/>
          <a:p>
            <a:pPr indent="0" marL="0">
              <a:buNone/>
            </a:pPr>
            <a:r>
              <a:rPr lang="en-US" sz="1100" b="1" spc="400" kern="0" dirty="0">
                <a:solidFill>
                  <a:srgbClr val="3B82F6"/>
                </a:solidFill>
                <a:latin typeface="Calibri" pitchFamily="34" charset="0"/>
                <a:ea typeface="Calibri" pitchFamily="34" charset="-122"/>
                <a:cs typeface="Calibri" pitchFamily="34" charset="-120"/>
              </a:rPr>
              <a:t>SECTION 7 · PANNES COURANTES</a:t>
            </a:r>
            <a:endParaRPr lang="en-US" sz="1100" dirty="0"/>
          </a:p>
        </p:txBody>
      </p:sp>
      <p:sp>
        <p:nvSpPr>
          <p:cNvPr id="4" name="Text 2"/>
          <p:cNvSpPr/>
          <p:nvPr/>
        </p:nvSpPr>
        <p:spPr>
          <a:xfrm>
            <a:off x="457200" y="502920"/>
            <a:ext cx="8229600" cy="640080"/>
          </a:xfrm>
          <a:prstGeom prst="rect">
            <a:avLst/>
          </a:prstGeom>
          <a:noFill/>
          <a:ln/>
        </p:spPr>
        <p:txBody>
          <a:bodyPr wrap="square" lIns="0" tIns="0" rIns="0" bIns="0" rtlCol="0" anchor="ctr"/>
          <a:lstStyle/>
          <a:p>
            <a:pPr indent="0" marL="0">
              <a:buNone/>
            </a:pPr>
            <a:r>
              <a:rPr lang="en-US" sz="3200" b="1" dirty="0">
                <a:solidFill>
                  <a:srgbClr val="F2F2F2"/>
                </a:solidFill>
                <a:latin typeface="Calibri" pitchFamily="34" charset="0"/>
                <a:ea typeface="Calibri" pitchFamily="34" charset="-122"/>
                <a:cs typeface="Calibri" pitchFamily="34" charset="-120"/>
              </a:rPr>
              <a:t>Troubleshooting</a:t>
            </a:r>
            <a:endParaRPr lang="en-US" sz="3200" dirty="0"/>
          </a:p>
        </p:txBody>
      </p:sp>
      <p:sp>
        <p:nvSpPr>
          <p:cNvPr id="5" name="Shape 3"/>
          <p:cNvSpPr/>
          <p:nvPr/>
        </p:nvSpPr>
        <p:spPr>
          <a:xfrm>
            <a:off x="457200" y="1188720"/>
            <a:ext cx="1097280" cy="0"/>
          </a:xfrm>
          <a:prstGeom prst="line">
            <a:avLst/>
          </a:prstGeom>
          <a:noFill/>
          <a:ln w="25400">
            <a:solidFill>
              <a:srgbClr val="3B82F6"/>
            </a:solidFill>
            <a:prstDash val="solid"/>
          </a:ln>
        </p:spPr>
      </p:sp>
      <p:sp>
        <p:nvSpPr>
          <p:cNvPr id="6" name="Text 4"/>
          <p:cNvSpPr/>
          <p:nvPr/>
        </p:nvSpPr>
        <p:spPr>
          <a:xfrm>
            <a:off x="457200" y="4823460"/>
            <a:ext cx="7315200" cy="228600"/>
          </a:xfrm>
          <a:prstGeom prst="rect">
            <a:avLst/>
          </a:prstGeom>
          <a:noFill/>
          <a:ln/>
        </p:spPr>
        <p:txBody>
          <a:bodyPr wrap="square" lIns="0" tIns="0" rIns="0" bIns="0" rtlCol="0" anchor="ctr"/>
          <a:lstStyle/>
          <a:p>
            <a:pPr indent="0" marL="0">
              <a:buNone/>
            </a:pPr>
            <a:r>
              <a:rPr lang="en-US" sz="900" dirty="0">
                <a:solidFill>
                  <a:srgbClr val="A0A0A8"/>
                </a:solidFill>
                <a:latin typeface="Calibri" pitchFamily="34" charset="0"/>
                <a:ea typeface="Calibri" pitchFamily="34" charset="-122"/>
                <a:cs typeface="Calibri" pitchFamily="34" charset="-120"/>
              </a:rPr>
              <a:t>PS_LAUNCHER  •  Documentation Interne  •  ASTERION VR</a:t>
            </a:r>
            <a:endParaRPr lang="en-US" sz="900" dirty="0"/>
          </a:p>
        </p:txBody>
      </p:sp>
      <p:sp>
        <p:nvSpPr>
          <p:cNvPr id="7" name="Text 5"/>
          <p:cNvSpPr/>
          <p:nvPr/>
        </p:nvSpPr>
        <p:spPr>
          <a:xfrm>
            <a:off x="8229600" y="4823460"/>
            <a:ext cx="457200" cy="228600"/>
          </a:xfrm>
          <a:prstGeom prst="rect">
            <a:avLst/>
          </a:prstGeom>
          <a:noFill/>
          <a:ln/>
        </p:spPr>
        <p:txBody>
          <a:bodyPr wrap="square" lIns="0" tIns="0" rIns="0" bIns="0" rtlCol="0" anchor="ctr"/>
          <a:lstStyle/>
          <a:p>
            <a:pPr algn="r" indent="0" marL="0">
              <a:buNone/>
            </a:pPr>
            <a:r>
              <a:rPr lang="en-US" sz="900" dirty="0">
                <a:solidFill>
                  <a:srgbClr val="A0A0A8"/>
                </a:solidFill>
                <a:latin typeface="Calibri" pitchFamily="34" charset="0"/>
                <a:ea typeface="Calibri" pitchFamily="34" charset="-122"/>
                <a:cs typeface="Calibri" pitchFamily="34" charset="-120"/>
              </a:rPr>
              <a:t>16</a:t>
            </a:r>
            <a:endParaRPr lang="en-US" sz="900" dirty="0"/>
          </a:p>
        </p:txBody>
      </p:sp>
      <p:sp>
        <p:nvSpPr>
          <p:cNvPr id="8" name="Shape 6"/>
          <p:cNvSpPr/>
          <p:nvPr/>
        </p:nvSpPr>
        <p:spPr>
          <a:xfrm>
            <a:off x="457200" y="1417320"/>
            <a:ext cx="8229600" cy="594360"/>
          </a:xfrm>
          <a:prstGeom prst="rect">
            <a:avLst/>
          </a:prstGeom>
          <a:solidFill>
            <a:srgbClr val="161B23"/>
          </a:solidFill>
          <a:ln w="12700">
            <a:solidFill>
              <a:srgbClr val="2A2F3A"/>
            </a:solidFill>
            <a:prstDash val="solid"/>
          </a:ln>
        </p:spPr>
      </p:sp>
      <p:sp>
        <p:nvSpPr>
          <p:cNvPr id="9" name="Text 7"/>
          <p:cNvSpPr/>
          <p:nvPr/>
        </p:nvSpPr>
        <p:spPr>
          <a:xfrm>
            <a:off x="640080" y="1508760"/>
            <a:ext cx="457200" cy="411480"/>
          </a:xfrm>
          <a:prstGeom prst="rect">
            <a:avLst/>
          </a:prstGeom>
          <a:noFill/>
          <a:ln/>
        </p:spPr>
        <p:txBody>
          <a:bodyPr wrap="square" lIns="0" tIns="0" rIns="0" bIns="0" rtlCol="0" anchor="ctr"/>
          <a:lstStyle/>
          <a:p>
            <a:pPr algn="ctr" indent="0" marL="0">
              <a:buNone/>
            </a:pPr>
            <a:r>
              <a:rPr lang="en-US" sz="1800" b="1" dirty="0">
                <a:solidFill>
                  <a:srgbClr val="EF4444"/>
                </a:solidFill>
                <a:latin typeface="Calibri" pitchFamily="34" charset="0"/>
                <a:ea typeface="Calibri" pitchFamily="34" charset="-122"/>
                <a:cs typeface="Calibri" pitchFamily="34" charset="-120"/>
              </a:rPr>
              <a:t>⛔</a:t>
            </a:r>
            <a:endParaRPr lang="en-US" sz="1800" dirty="0"/>
          </a:p>
        </p:txBody>
      </p:sp>
      <p:sp>
        <p:nvSpPr>
          <p:cNvPr id="10" name="Text 8"/>
          <p:cNvSpPr/>
          <p:nvPr/>
        </p:nvSpPr>
        <p:spPr>
          <a:xfrm>
            <a:off x="1097280" y="1481328"/>
            <a:ext cx="2743200" cy="274320"/>
          </a:xfrm>
          <a:prstGeom prst="rect">
            <a:avLst/>
          </a:prstGeom>
          <a:noFill/>
          <a:ln/>
        </p:spPr>
        <p:txBody>
          <a:bodyPr wrap="square" lIns="0" tIns="0" rIns="0" bIns="0" rtlCol="0" anchor="ctr"/>
          <a:lstStyle/>
          <a:p>
            <a:pPr indent="0" marL="0">
              <a:buNone/>
            </a:pPr>
            <a:r>
              <a:rPr lang="en-US" sz="1200" b="1" dirty="0">
                <a:solidFill>
                  <a:srgbClr val="F2F2F2"/>
                </a:solidFill>
                <a:latin typeface="Calibri" pitchFamily="34" charset="0"/>
                <a:ea typeface="Calibri" pitchFamily="34" charset="-122"/>
                <a:cs typeface="Calibri" pitchFamily="34" charset="-120"/>
              </a:rPr>
              <a:t>500 sur l'API</a:t>
            </a:r>
            <a:endParaRPr lang="en-US" sz="1200" dirty="0"/>
          </a:p>
        </p:txBody>
      </p:sp>
      <p:sp>
        <p:nvSpPr>
          <p:cNvPr id="11" name="Text 9"/>
          <p:cNvSpPr/>
          <p:nvPr/>
        </p:nvSpPr>
        <p:spPr>
          <a:xfrm>
            <a:off x="1097280" y="1709928"/>
            <a:ext cx="7589520" cy="292608"/>
          </a:xfrm>
          <a:prstGeom prst="rect">
            <a:avLst/>
          </a:prstGeom>
          <a:noFill/>
          <a:ln/>
        </p:spPr>
        <p:txBody>
          <a:bodyPr wrap="square" lIns="0" tIns="0" rIns="0" bIns="0" rtlCol="0" anchor="ctr"/>
          <a:lstStyle/>
          <a:p>
            <a:pPr indent="0" marL="0">
              <a:buNone/>
            </a:pPr>
            <a:r>
              <a:rPr lang="en-US" sz="1000" dirty="0">
                <a:solidFill>
                  <a:srgbClr val="A0A0A8"/>
                </a:solidFill>
                <a:latin typeface="Calibri" pitchFamily="34" charset="0"/>
                <a:ea typeface="Calibri" pitchFamily="34" charset="-122"/>
                <a:cs typeface="Calibri" pitchFamily="34" charset="-120"/>
              </a:rPr>
              <a:t>Vérifier api/config.php existe + valeurs renseignées (debug endpoint /api/debug). Logs PHP : Manager OVH → Logs.</a:t>
            </a:r>
            <a:endParaRPr lang="en-US" sz="1000" dirty="0"/>
          </a:p>
        </p:txBody>
      </p:sp>
      <p:sp>
        <p:nvSpPr>
          <p:cNvPr id="12" name="Shape 10"/>
          <p:cNvSpPr/>
          <p:nvPr/>
        </p:nvSpPr>
        <p:spPr>
          <a:xfrm>
            <a:off x="457200" y="2075688"/>
            <a:ext cx="8229600" cy="594360"/>
          </a:xfrm>
          <a:prstGeom prst="rect">
            <a:avLst/>
          </a:prstGeom>
          <a:solidFill>
            <a:srgbClr val="161B23"/>
          </a:solidFill>
          <a:ln w="12700">
            <a:solidFill>
              <a:srgbClr val="2A2F3A"/>
            </a:solidFill>
            <a:prstDash val="solid"/>
          </a:ln>
        </p:spPr>
      </p:sp>
      <p:sp>
        <p:nvSpPr>
          <p:cNvPr id="13" name="Text 11"/>
          <p:cNvSpPr/>
          <p:nvPr/>
        </p:nvSpPr>
        <p:spPr>
          <a:xfrm>
            <a:off x="640080" y="2167128"/>
            <a:ext cx="457200" cy="411480"/>
          </a:xfrm>
          <a:prstGeom prst="rect">
            <a:avLst/>
          </a:prstGeom>
          <a:noFill/>
          <a:ln/>
        </p:spPr>
        <p:txBody>
          <a:bodyPr wrap="square" lIns="0" tIns="0" rIns="0" bIns="0" rtlCol="0" anchor="ctr"/>
          <a:lstStyle/>
          <a:p>
            <a:pPr algn="ctr" indent="0" marL="0">
              <a:buNone/>
            </a:pPr>
            <a:r>
              <a:rPr lang="en-US" sz="1800" b="1" dirty="0">
                <a:solidFill>
                  <a:srgbClr val="F59E0B"/>
                </a:solidFill>
                <a:latin typeface="Calibri" pitchFamily="34" charset="0"/>
                <a:ea typeface="Calibri" pitchFamily="34" charset="-122"/>
                <a:cs typeface="Calibri" pitchFamily="34" charset="-120"/>
              </a:rPr>
              <a:t>⚠</a:t>
            </a:r>
            <a:endParaRPr lang="en-US" sz="1800" dirty="0"/>
          </a:p>
        </p:txBody>
      </p:sp>
      <p:sp>
        <p:nvSpPr>
          <p:cNvPr id="14" name="Text 12"/>
          <p:cNvSpPr/>
          <p:nvPr/>
        </p:nvSpPr>
        <p:spPr>
          <a:xfrm>
            <a:off x="1097280" y="2139696"/>
            <a:ext cx="2743200" cy="274320"/>
          </a:xfrm>
          <a:prstGeom prst="rect">
            <a:avLst/>
          </a:prstGeom>
          <a:noFill/>
          <a:ln/>
        </p:spPr>
        <p:txBody>
          <a:bodyPr wrap="square" lIns="0" tIns="0" rIns="0" bIns="0" rtlCol="0" anchor="ctr"/>
          <a:lstStyle/>
          <a:p>
            <a:pPr indent="0" marL="0">
              <a:buNone/>
            </a:pPr>
            <a:r>
              <a:rPr lang="en-US" sz="1200" b="1" dirty="0">
                <a:solidFill>
                  <a:srgbClr val="F2F2F2"/>
                </a:solidFill>
                <a:latin typeface="Calibri" pitchFamily="34" charset="0"/>
                <a:ea typeface="Calibri" pitchFamily="34" charset="-122"/>
                <a:cs typeface="Calibri" pitchFamily="34" charset="-120"/>
              </a:rPr>
              <a:t>Hash incorrect côté client</a:t>
            </a:r>
            <a:endParaRPr lang="en-US" sz="1200" dirty="0"/>
          </a:p>
        </p:txBody>
      </p:sp>
      <p:sp>
        <p:nvSpPr>
          <p:cNvPr id="15" name="Text 13"/>
          <p:cNvSpPr/>
          <p:nvPr/>
        </p:nvSpPr>
        <p:spPr>
          <a:xfrm>
            <a:off x="1097280" y="2368296"/>
            <a:ext cx="7589520" cy="292608"/>
          </a:xfrm>
          <a:prstGeom prst="rect">
            <a:avLst/>
          </a:prstGeom>
          <a:noFill/>
          <a:ln/>
        </p:spPr>
        <p:txBody>
          <a:bodyPr wrap="square" lIns="0" tIns="0" rIns="0" bIns="0" rtlCol="0" anchor="ctr"/>
          <a:lstStyle/>
          <a:p>
            <a:pPr indent="0" marL="0">
              <a:buNone/>
            </a:pPr>
            <a:r>
              <a:rPr lang="en-US" sz="1000" dirty="0">
                <a:solidFill>
                  <a:srgbClr val="A0A0A8"/>
                </a:solidFill>
                <a:latin typeface="Calibri" pitchFamily="34" charset="0"/>
                <a:ea typeface="Calibri" pitchFamily="34" charset="-122"/>
                <a:cs typeface="Calibri" pitchFamily="34" charset="-120"/>
              </a:rPr>
              <a:t>Le ZIP a changé sans resync. Backoffice → Versions → bouton bleu 🔁 pour resigner.</a:t>
            </a:r>
            <a:endParaRPr lang="en-US" sz="1000" dirty="0"/>
          </a:p>
        </p:txBody>
      </p:sp>
      <p:sp>
        <p:nvSpPr>
          <p:cNvPr id="16" name="Shape 14"/>
          <p:cNvSpPr/>
          <p:nvPr/>
        </p:nvSpPr>
        <p:spPr>
          <a:xfrm>
            <a:off x="457200" y="2734056"/>
            <a:ext cx="8229600" cy="594360"/>
          </a:xfrm>
          <a:prstGeom prst="rect">
            <a:avLst/>
          </a:prstGeom>
          <a:solidFill>
            <a:srgbClr val="161B23"/>
          </a:solidFill>
          <a:ln w="12700">
            <a:solidFill>
              <a:srgbClr val="2A2F3A"/>
            </a:solidFill>
            <a:prstDash val="solid"/>
          </a:ln>
        </p:spPr>
      </p:sp>
      <p:sp>
        <p:nvSpPr>
          <p:cNvPr id="17" name="Text 15"/>
          <p:cNvSpPr/>
          <p:nvPr/>
        </p:nvSpPr>
        <p:spPr>
          <a:xfrm>
            <a:off x="640080" y="2825496"/>
            <a:ext cx="457200" cy="411480"/>
          </a:xfrm>
          <a:prstGeom prst="rect">
            <a:avLst/>
          </a:prstGeom>
          <a:noFill/>
          <a:ln/>
        </p:spPr>
        <p:txBody>
          <a:bodyPr wrap="square" lIns="0" tIns="0" rIns="0" bIns="0" rtlCol="0" anchor="ctr"/>
          <a:lstStyle/>
          <a:p>
            <a:pPr algn="ctr" indent="0" marL="0">
              <a:buNone/>
            </a:pPr>
            <a:r>
              <a:rPr lang="en-US" sz="1800" b="1" dirty="0">
                <a:solidFill>
                  <a:srgbClr val="F59E0B"/>
                </a:solidFill>
                <a:latin typeface="Calibri" pitchFamily="34" charset="0"/>
                <a:ea typeface="Calibri" pitchFamily="34" charset="-122"/>
                <a:cs typeface="Calibri" pitchFamily="34" charset="-120"/>
              </a:rPr>
              <a:t>⚠</a:t>
            </a:r>
            <a:endParaRPr lang="en-US" sz="1800" dirty="0"/>
          </a:p>
        </p:txBody>
      </p:sp>
      <p:sp>
        <p:nvSpPr>
          <p:cNvPr id="18" name="Text 16"/>
          <p:cNvSpPr/>
          <p:nvPr/>
        </p:nvSpPr>
        <p:spPr>
          <a:xfrm>
            <a:off x="1097280" y="2798064"/>
            <a:ext cx="2743200" cy="274320"/>
          </a:xfrm>
          <a:prstGeom prst="rect">
            <a:avLst/>
          </a:prstGeom>
          <a:noFill/>
          <a:ln/>
        </p:spPr>
        <p:txBody>
          <a:bodyPr wrap="square" lIns="0" tIns="0" rIns="0" bIns="0" rtlCol="0" anchor="ctr"/>
          <a:lstStyle/>
          <a:p>
            <a:pPr indent="0" marL="0">
              <a:buNone/>
            </a:pPr>
            <a:r>
              <a:rPr lang="en-US" sz="1200" b="1" dirty="0">
                <a:solidFill>
                  <a:srgbClr val="F2F2F2"/>
                </a:solidFill>
                <a:latin typeface="Calibri" pitchFamily="34" charset="0"/>
                <a:ea typeface="Calibri" pitchFamily="34" charset="-122"/>
                <a:cs typeface="Calibri" pitchFamily="34" charset="-120"/>
              </a:rPr>
              <a:t>License invalide après désactivation</a:t>
            </a:r>
            <a:endParaRPr lang="en-US" sz="1200" dirty="0"/>
          </a:p>
        </p:txBody>
      </p:sp>
      <p:sp>
        <p:nvSpPr>
          <p:cNvPr id="19" name="Text 17"/>
          <p:cNvSpPr/>
          <p:nvPr/>
        </p:nvSpPr>
        <p:spPr>
          <a:xfrm>
            <a:off x="1097280" y="3026664"/>
            <a:ext cx="7589520" cy="292608"/>
          </a:xfrm>
          <a:prstGeom prst="rect">
            <a:avLst/>
          </a:prstGeom>
          <a:noFill/>
          <a:ln/>
        </p:spPr>
        <p:txBody>
          <a:bodyPr wrap="square" lIns="0" tIns="0" rIns="0" bIns="0" rtlCol="0" anchor="ctr"/>
          <a:lstStyle/>
          <a:p>
            <a:pPr indent="0" marL="0">
              <a:buNone/>
            </a:pPr>
            <a:r>
              <a:rPr lang="en-US" sz="1000" dirty="0">
                <a:solidFill>
                  <a:srgbClr val="A0A0A8"/>
                </a:solidFill>
                <a:latin typeface="Calibri" pitchFamily="34" charset="0"/>
                <a:ea typeface="Calibri" pitchFamily="34" charset="-122"/>
                <a:cs typeface="Calibri" pitchFamily="34" charset="-120"/>
              </a:rPr>
              <a:t>Cache local toujours valide 7 jours. Désactiver/réactiver depuis Settings → ⚙ ou supprimer config.json.</a:t>
            </a:r>
            <a:endParaRPr lang="en-US" sz="1000" dirty="0"/>
          </a:p>
        </p:txBody>
      </p:sp>
      <p:sp>
        <p:nvSpPr>
          <p:cNvPr id="20" name="Shape 18"/>
          <p:cNvSpPr/>
          <p:nvPr/>
        </p:nvSpPr>
        <p:spPr>
          <a:xfrm>
            <a:off x="457200" y="3392424"/>
            <a:ext cx="8229600" cy="594360"/>
          </a:xfrm>
          <a:prstGeom prst="rect">
            <a:avLst/>
          </a:prstGeom>
          <a:solidFill>
            <a:srgbClr val="161B23"/>
          </a:solidFill>
          <a:ln w="12700">
            <a:solidFill>
              <a:srgbClr val="2A2F3A"/>
            </a:solidFill>
            <a:prstDash val="solid"/>
          </a:ln>
        </p:spPr>
      </p:sp>
      <p:sp>
        <p:nvSpPr>
          <p:cNvPr id="21" name="Text 19"/>
          <p:cNvSpPr/>
          <p:nvPr/>
        </p:nvSpPr>
        <p:spPr>
          <a:xfrm>
            <a:off x="640080" y="3483864"/>
            <a:ext cx="457200" cy="411480"/>
          </a:xfrm>
          <a:prstGeom prst="rect">
            <a:avLst/>
          </a:prstGeom>
          <a:noFill/>
          <a:ln/>
        </p:spPr>
        <p:txBody>
          <a:bodyPr wrap="square" lIns="0" tIns="0" rIns="0" bIns="0" rtlCol="0" anchor="ctr"/>
          <a:lstStyle/>
          <a:p>
            <a:pPr algn="ctr" indent="0" marL="0">
              <a:buNone/>
            </a:pPr>
            <a:r>
              <a:rPr lang="en-US" sz="1800" b="1" dirty="0">
                <a:solidFill>
                  <a:srgbClr val="EF4444"/>
                </a:solidFill>
                <a:latin typeface="Calibri" pitchFamily="34" charset="0"/>
                <a:ea typeface="Calibri" pitchFamily="34" charset="-122"/>
                <a:cs typeface="Calibri" pitchFamily="34" charset="-120"/>
              </a:rPr>
              <a:t>⛔</a:t>
            </a:r>
            <a:endParaRPr lang="en-US" sz="1800" dirty="0"/>
          </a:p>
        </p:txBody>
      </p:sp>
      <p:sp>
        <p:nvSpPr>
          <p:cNvPr id="22" name="Text 20"/>
          <p:cNvSpPr/>
          <p:nvPr/>
        </p:nvSpPr>
        <p:spPr>
          <a:xfrm>
            <a:off x="1097280" y="3456432"/>
            <a:ext cx="2743200" cy="274320"/>
          </a:xfrm>
          <a:prstGeom prst="rect">
            <a:avLst/>
          </a:prstGeom>
          <a:noFill/>
          <a:ln/>
        </p:spPr>
        <p:txBody>
          <a:bodyPr wrap="square" lIns="0" tIns="0" rIns="0" bIns="0" rtlCol="0" anchor="ctr"/>
          <a:lstStyle/>
          <a:p>
            <a:pPr indent="0" marL="0">
              <a:buNone/>
            </a:pPr>
            <a:r>
              <a:rPr lang="en-US" sz="1200" b="1" dirty="0">
                <a:solidFill>
                  <a:srgbClr val="F2F2F2"/>
                </a:solidFill>
                <a:latin typeface="Calibri" pitchFamily="34" charset="0"/>
                <a:ea typeface="Calibri" pitchFamily="34" charset="-122"/>
                <a:cs typeface="Calibri" pitchFamily="34" charset="-120"/>
              </a:rPr>
              <a:t>Updater ne relance pas</a:t>
            </a:r>
            <a:endParaRPr lang="en-US" sz="1200" dirty="0"/>
          </a:p>
        </p:txBody>
      </p:sp>
      <p:sp>
        <p:nvSpPr>
          <p:cNvPr id="23" name="Text 21"/>
          <p:cNvSpPr/>
          <p:nvPr/>
        </p:nvSpPr>
        <p:spPr>
          <a:xfrm>
            <a:off x="1097280" y="3685032"/>
            <a:ext cx="7589520" cy="292608"/>
          </a:xfrm>
          <a:prstGeom prst="rect">
            <a:avLst/>
          </a:prstGeom>
          <a:noFill/>
          <a:ln/>
        </p:spPr>
        <p:txBody>
          <a:bodyPr wrap="square" lIns="0" tIns="0" rIns="0" bIns="0" rtlCol="0" anchor="ctr"/>
          <a:lstStyle/>
          <a:p>
            <a:pPr indent="0" marL="0">
              <a:buNone/>
            </a:pPr>
            <a:r>
              <a:rPr lang="en-US" sz="1000" dirty="0">
                <a:solidFill>
                  <a:srgbClr val="A0A0A8"/>
                </a:solidFill>
                <a:latin typeface="Calibri" pitchFamily="34" charset="0"/>
                <a:ea typeface="Calibri" pitchFamily="34" charset="-122"/>
                <a:cs typeface="Calibri" pitchFamily="34" charset="-120"/>
              </a:rPr>
              <a:t>Vérifier %LocalAppData%/PSLauncher/logs/updater.log. Si UAC refusé en Program Files : copier manuellement le binaire.</a:t>
            </a:r>
            <a:endParaRPr lang="en-US" sz="1000" dirty="0"/>
          </a:p>
        </p:txBody>
      </p:sp>
      <p:sp>
        <p:nvSpPr>
          <p:cNvPr id="24" name="Shape 22"/>
          <p:cNvSpPr/>
          <p:nvPr/>
        </p:nvSpPr>
        <p:spPr>
          <a:xfrm>
            <a:off x="457200" y="4050792"/>
            <a:ext cx="8229600" cy="594360"/>
          </a:xfrm>
          <a:prstGeom prst="rect">
            <a:avLst/>
          </a:prstGeom>
          <a:solidFill>
            <a:srgbClr val="161B23"/>
          </a:solidFill>
          <a:ln w="12700">
            <a:solidFill>
              <a:srgbClr val="2A2F3A"/>
            </a:solidFill>
            <a:prstDash val="solid"/>
          </a:ln>
        </p:spPr>
      </p:sp>
      <p:sp>
        <p:nvSpPr>
          <p:cNvPr id="25" name="Text 23"/>
          <p:cNvSpPr/>
          <p:nvPr/>
        </p:nvSpPr>
        <p:spPr>
          <a:xfrm>
            <a:off x="640080" y="4142232"/>
            <a:ext cx="457200" cy="411480"/>
          </a:xfrm>
          <a:prstGeom prst="rect">
            <a:avLst/>
          </a:prstGeom>
          <a:noFill/>
          <a:ln/>
        </p:spPr>
        <p:txBody>
          <a:bodyPr wrap="square" lIns="0" tIns="0" rIns="0" bIns="0" rtlCol="0" anchor="ctr"/>
          <a:lstStyle/>
          <a:p>
            <a:pPr algn="ctr" indent="0" marL="0">
              <a:buNone/>
            </a:pPr>
            <a:r>
              <a:rPr lang="en-US" sz="1800" b="1" dirty="0">
                <a:solidFill>
                  <a:srgbClr val="16A34A"/>
                </a:solidFill>
                <a:latin typeface="Calibri" pitchFamily="34" charset="0"/>
                <a:ea typeface="Calibri" pitchFamily="34" charset="-122"/>
                <a:cs typeface="Calibri" pitchFamily="34" charset="-120"/>
              </a:rPr>
              <a:t>✓</a:t>
            </a:r>
            <a:endParaRPr lang="en-US" sz="1800" dirty="0"/>
          </a:p>
        </p:txBody>
      </p:sp>
      <p:sp>
        <p:nvSpPr>
          <p:cNvPr id="26" name="Text 24"/>
          <p:cNvSpPr/>
          <p:nvPr/>
        </p:nvSpPr>
        <p:spPr>
          <a:xfrm>
            <a:off x="1097280" y="4114800"/>
            <a:ext cx="2743200" cy="274320"/>
          </a:xfrm>
          <a:prstGeom prst="rect">
            <a:avLst/>
          </a:prstGeom>
          <a:noFill/>
          <a:ln/>
        </p:spPr>
        <p:txBody>
          <a:bodyPr wrap="square" lIns="0" tIns="0" rIns="0" bIns="0" rtlCol="0" anchor="ctr"/>
          <a:lstStyle/>
          <a:p>
            <a:pPr indent="0" marL="0">
              <a:buNone/>
            </a:pPr>
            <a:r>
              <a:rPr lang="en-US" sz="1200" b="1" dirty="0">
                <a:solidFill>
                  <a:srgbClr val="F2F2F2"/>
                </a:solidFill>
                <a:latin typeface="Calibri" pitchFamily="34" charset="0"/>
                <a:ea typeface="Calibri" pitchFamily="34" charset="-122"/>
                <a:cs typeface="Calibri" pitchFamily="34" charset="-120"/>
              </a:rPr>
              <a:t>Tout marche mais pas d'auto-update</a:t>
            </a:r>
            <a:endParaRPr lang="en-US" sz="1200" dirty="0"/>
          </a:p>
        </p:txBody>
      </p:sp>
      <p:sp>
        <p:nvSpPr>
          <p:cNvPr id="27" name="Text 25"/>
          <p:cNvSpPr/>
          <p:nvPr/>
        </p:nvSpPr>
        <p:spPr>
          <a:xfrm>
            <a:off x="1097280" y="4343400"/>
            <a:ext cx="7589520" cy="292608"/>
          </a:xfrm>
          <a:prstGeom prst="rect">
            <a:avLst/>
          </a:prstGeom>
          <a:noFill/>
          <a:ln/>
        </p:spPr>
        <p:txBody>
          <a:bodyPr wrap="square" lIns="0" tIns="0" rIns="0" bIns="0" rtlCol="0" anchor="ctr"/>
          <a:lstStyle/>
          <a:p>
            <a:pPr indent="0" marL="0">
              <a:buNone/>
            </a:pPr>
            <a:r>
              <a:rPr lang="en-US" sz="1000" dirty="0">
                <a:solidFill>
                  <a:srgbClr val="A0A0A8"/>
                </a:solidFill>
                <a:latin typeface="Calibri" pitchFamily="34" charset="0"/>
                <a:ea typeface="Calibri" pitchFamily="34" charset="-122"/>
                <a:cs typeface="Calibri" pitchFamily="34" charset="-120"/>
              </a:rPr>
              <a:t>Section 'launcher' absente du manifest. Onglet Launcher → Définir + 🔁.</a:t>
            </a:r>
            <a:endParaRPr lang="en-US" sz="10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000000"/>
        </a:solidFill>
      </p:bgPr>
    </p:bg>
    <p:spTree>
      <p:nvGrpSpPr>
        <p:cNvPr id="1" name=""/>
        <p:cNvGrpSpPr/>
        <p:nvPr/>
      </p:nvGrpSpPr>
      <p:grpSpPr>
        <a:xfrm>
          <a:off x="0" y="0"/>
          <a:ext cx="0" cy="0"/>
          <a:chOff x="0" y="0"/>
          <a:chExt cx="0" cy="0"/>
        </a:xfrm>
      </p:grpSpPr>
      <p:sp>
        <p:nvSpPr>
          <p:cNvPr id="2" name="Shape 0"/>
          <p:cNvSpPr/>
          <p:nvPr/>
        </p:nvSpPr>
        <p:spPr>
          <a:xfrm>
            <a:off x="0" y="1188720"/>
            <a:ext cx="9144000" cy="1371600"/>
          </a:xfrm>
          <a:prstGeom prst="rect">
            <a:avLst/>
          </a:prstGeom>
          <a:solidFill>
            <a:srgbClr val="1F3A66"/>
          </a:solidFill>
          <a:ln/>
        </p:spPr>
      </p:sp>
      <p:sp>
        <p:nvSpPr>
          <p:cNvPr id="3" name="Shape 1"/>
          <p:cNvSpPr/>
          <p:nvPr/>
        </p:nvSpPr>
        <p:spPr>
          <a:xfrm>
            <a:off x="0" y="1188720"/>
            <a:ext cx="9144000" cy="45720"/>
          </a:xfrm>
          <a:prstGeom prst="rect">
            <a:avLst/>
          </a:prstGeom>
          <a:solidFill>
            <a:srgbClr val="3B82F6"/>
          </a:solidFill>
          <a:ln/>
        </p:spPr>
      </p:sp>
      <p:sp>
        <p:nvSpPr>
          <p:cNvPr id="4" name="Text 2"/>
          <p:cNvSpPr/>
          <p:nvPr/>
        </p:nvSpPr>
        <p:spPr>
          <a:xfrm>
            <a:off x="457200" y="1417320"/>
            <a:ext cx="8229600" cy="548640"/>
          </a:xfrm>
          <a:prstGeom prst="rect">
            <a:avLst/>
          </a:prstGeom>
          <a:noFill/>
          <a:ln/>
        </p:spPr>
        <p:txBody>
          <a:bodyPr wrap="square" lIns="0" tIns="0" rIns="0" bIns="0" rtlCol="0" anchor="ctr"/>
          <a:lstStyle/>
          <a:p>
            <a:pPr indent="0" marL="0">
              <a:buNone/>
            </a:pPr>
            <a:r>
              <a:rPr lang="en-US" sz="3000" b="1" dirty="0">
                <a:solidFill>
                  <a:srgbClr val="F2F2F2"/>
                </a:solidFill>
                <a:latin typeface="Calibri" pitchFamily="34" charset="0"/>
                <a:ea typeface="Calibri" pitchFamily="34" charset="-122"/>
                <a:cs typeface="Calibri" pitchFamily="34" charset="-120"/>
              </a:rPr>
              <a:t>Fin de la documentation interne</a:t>
            </a:r>
            <a:endParaRPr lang="en-US" sz="3000" dirty="0"/>
          </a:p>
        </p:txBody>
      </p:sp>
      <p:sp>
        <p:nvSpPr>
          <p:cNvPr id="5" name="Text 3"/>
          <p:cNvSpPr/>
          <p:nvPr/>
        </p:nvSpPr>
        <p:spPr>
          <a:xfrm>
            <a:off x="457200" y="1920240"/>
            <a:ext cx="8229600" cy="365760"/>
          </a:xfrm>
          <a:prstGeom prst="rect">
            <a:avLst/>
          </a:prstGeom>
          <a:noFill/>
          <a:ln/>
        </p:spPr>
        <p:txBody>
          <a:bodyPr wrap="square" lIns="0" tIns="0" rIns="0" bIns="0" rtlCol="0" anchor="ctr"/>
          <a:lstStyle/>
          <a:p>
            <a:pPr indent="0" marL="0">
              <a:buNone/>
            </a:pPr>
            <a:r>
              <a:rPr lang="en-US" sz="1400" i="1" dirty="0">
                <a:solidFill>
                  <a:srgbClr val="A0A0A8"/>
                </a:solidFill>
                <a:latin typeface="Calibri" pitchFamily="34" charset="0"/>
                <a:ea typeface="Calibri" pitchFamily="34" charset="-122"/>
                <a:cs typeface="Calibri" pitchFamily="34" charset="-120"/>
              </a:rPr>
              <a:t>Pour le guide utilisateur destiné aux clients : voir document séparé.</a:t>
            </a:r>
            <a:endParaRPr lang="en-US" sz="1400" dirty="0"/>
          </a:p>
        </p:txBody>
      </p:sp>
      <p:sp>
        <p:nvSpPr>
          <p:cNvPr id="6" name="Shape 4"/>
          <p:cNvSpPr/>
          <p:nvPr/>
        </p:nvSpPr>
        <p:spPr>
          <a:xfrm>
            <a:off x="457200" y="3108960"/>
            <a:ext cx="2743200" cy="1005840"/>
          </a:xfrm>
          <a:prstGeom prst="rect">
            <a:avLst/>
          </a:prstGeom>
          <a:solidFill>
            <a:srgbClr val="161B23"/>
          </a:solidFill>
          <a:ln w="12700">
            <a:solidFill>
              <a:srgbClr val="2A2F3A"/>
            </a:solidFill>
            <a:prstDash val="solid"/>
          </a:ln>
        </p:spPr>
      </p:sp>
      <p:sp>
        <p:nvSpPr>
          <p:cNvPr id="7" name="Shape 5"/>
          <p:cNvSpPr/>
          <p:nvPr/>
        </p:nvSpPr>
        <p:spPr>
          <a:xfrm>
            <a:off x="457200" y="3108960"/>
            <a:ext cx="73152" cy="1005840"/>
          </a:xfrm>
          <a:prstGeom prst="rect">
            <a:avLst/>
          </a:prstGeom>
          <a:solidFill>
            <a:srgbClr val="3B82F6"/>
          </a:solidFill>
          <a:ln/>
        </p:spPr>
      </p:sp>
      <p:sp>
        <p:nvSpPr>
          <p:cNvPr id="8" name="Text 6"/>
          <p:cNvSpPr/>
          <p:nvPr/>
        </p:nvSpPr>
        <p:spPr>
          <a:xfrm>
            <a:off x="640080" y="3246120"/>
            <a:ext cx="2377440" cy="274320"/>
          </a:xfrm>
          <a:prstGeom prst="rect">
            <a:avLst/>
          </a:prstGeom>
          <a:noFill/>
          <a:ln/>
        </p:spPr>
        <p:txBody>
          <a:bodyPr wrap="square" lIns="0" tIns="0" rIns="0" bIns="0" rtlCol="0" anchor="ctr"/>
          <a:lstStyle/>
          <a:p>
            <a:pPr indent="0" marL="0">
              <a:buNone/>
            </a:pPr>
            <a:r>
              <a:rPr lang="en-US" sz="1300" b="1" dirty="0">
                <a:solidFill>
                  <a:srgbClr val="3B82F6"/>
                </a:solidFill>
                <a:latin typeface="Calibri" pitchFamily="34" charset="0"/>
                <a:ea typeface="Calibri" pitchFamily="34" charset="-122"/>
                <a:cs typeface="Calibri" pitchFamily="34" charset="-120"/>
              </a:rPr>
              <a:t>📂  Repo</a:t>
            </a:r>
            <a:endParaRPr lang="en-US" sz="1300" dirty="0"/>
          </a:p>
        </p:txBody>
      </p:sp>
      <p:sp>
        <p:nvSpPr>
          <p:cNvPr id="9" name="Text 7"/>
          <p:cNvSpPr/>
          <p:nvPr/>
        </p:nvSpPr>
        <p:spPr>
          <a:xfrm>
            <a:off x="640080" y="3566160"/>
            <a:ext cx="2377440" cy="502920"/>
          </a:xfrm>
          <a:prstGeom prst="rect">
            <a:avLst/>
          </a:prstGeom>
          <a:noFill/>
          <a:ln/>
        </p:spPr>
        <p:txBody>
          <a:bodyPr wrap="square" lIns="0" tIns="0" rIns="0" bIns="0" rtlCol="0" anchor="ctr"/>
          <a:lstStyle/>
          <a:p>
            <a:pPr indent="0" marL="0">
              <a:buNone/>
            </a:pPr>
            <a:r>
              <a:rPr lang="en-US" sz="1000" dirty="0">
                <a:solidFill>
                  <a:srgbClr val="F2F2F2"/>
                </a:solidFill>
                <a:latin typeface="Consolas" pitchFamily="34" charset="0"/>
                <a:ea typeface="Consolas" pitchFamily="34" charset="-122"/>
                <a:cs typeface="Consolas" pitchFamily="34" charset="-120"/>
              </a:rPr>
              <a:t>C:\ASTERION\GIT\PS_Launcher</a:t>
            </a:r>
            <a:endParaRPr lang="en-US" sz="1000" dirty="0"/>
          </a:p>
        </p:txBody>
      </p:sp>
      <p:sp>
        <p:nvSpPr>
          <p:cNvPr id="10" name="Shape 8"/>
          <p:cNvSpPr/>
          <p:nvPr/>
        </p:nvSpPr>
        <p:spPr>
          <a:xfrm>
            <a:off x="3337560" y="3108960"/>
            <a:ext cx="2743200" cy="1005840"/>
          </a:xfrm>
          <a:prstGeom prst="rect">
            <a:avLst/>
          </a:prstGeom>
          <a:solidFill>
            <a:srgbClr val="161B23"/>
          </a:solidFill>
          <a:ln w="12700">
            <a:solidFill>
              <a:srgbClr val="2A2F3A"/>
            </a:solidFill>
            <a:prstDash val="solid"/>
          </a:ln>
        </p:spPr>
      </p:sp>
      <p:sp>
        <p:nvSpPr>
          <p:cNvPr id="11" name="Shape 9"/>
          <p:cNvSpPr/>
          <p:nvPr/>
        </p:nvSpPr>
        <p:spPr>
          <a:xfrm>
            <a:off x="3337560" y="3108960"/>
            <a:ext cx="73152" cy="1005840"/>
          </a:xfrm>
          <a:prstGeom prst="rect">
            <a:avLst/>
          </a:prstGeom>
          <a:solidFill>
            <a:srgbClr val="16A34A"/>
          </a:solidFill>
          <a:ln/>
        </p:spPr>
      </p:sp>
      <p:sp>
        <p:nvSpPr>
          <p:cNvPr id="12" name="Text 10"/>
          <p:cNvSpPr/>
          <p:nvPr/>
        </p:nvSpPr>
        <p:spPr>
          <a:xfrm>
            <a:off x="3520440" y="3246120"/>
            <a:ext cx="2377440" cy="274320"/>
          </a:xfrm>
          <a:prstGeom prst="rect">
            <a:avLst/>
          </a:prstGeom>
          <a:noFill/>
          <a:ln/>
        </p:spPr>
        <p:txBody>
          <a:bodyPr wrap="square" lIns="0" tIns="0" rIns="0" bIns="0" rtlCol="0" anchor="ctr"/>
          <a:lstStyle/>
          <a:p>
            <a:pPr indent="0" marL="0">
              <a:buNone/>
            </a:pPr>
            <a:r>
              <a:rPr lang="en-US" sz="1300" b="1" dirty="0">
                <a:solidFill>
                  <a:srgbClr val="16A34A"/>
                </a:solidFill>
                <a:latin typeface="Calibri" pitchFamily="34" charset="0"/>
                <a:ea typeface="Calibri" pitchFamily="34" charset="-122"/>
                <a:cs typeface="Calibri" pitchFamily="34" charset="-120"/>
              </a:rPr>
              <a:t>🌐  Backoffice</a:t>
            </a:r>
            <a:endParaRPr lang="en-US" sz="1300" dirty="0"/>
          </a:p>
        </p:txBody>
      </p:sp>
      <p:sp>
        <p:nvSpPr>
          <p:cNvPr id="13" name="Text 11"/>
          <p:cNvSpPr/>
          <p:nvPr/>
        </p:nvSpPr>
        <p:spPr>
          <a:xfrm>
            <a:off x="3520440" y="3566160"/>
            <a:ext cx="2377440" cy="502920"/>
          </a:xfrm>
          <a:prstGeom prst="rect">
            <a:avLst/>
          </a:prstGeom>
          <a:noFill/>
          <a:ln/>
        </p:spPr>
        <p:txBody>
          <a:bodyPr wrap="square" lIns="0" tIns="0" rIns="0" bIns="0" rtlCol="0" anchor="ctr"/>
          <a:lstStyle/>
          <a:p>
            <a:pPr indent="0" marL="0">
              <a:buNone/>
            </a:pPr>
            <a:r>
              <a:rPr lang="en-US" sz="1000" dirty="0">
                <a:solidFill>
                  <a:srgbClr val="F2F2F2"/>
                </a:solidFill>
                <a:latin typeface="Consolas" pitchFamily="34" charset="0"/>
                <a:ea typeface="Consolas" pitchFamily="34" charset="-122"/>
                <a:cs typeface="Consolas" pitchFamily="34" charset="-120"/>
              </a:rPr>
              <a:t>asterionvr.com/PS_Launcher/admin/</a:t>
            </a:r>
            <a:endParaRPr lang="en-US" sz="1000" dirty="0"/>
          </a:p>
        </p:txBody>
      </p:sp>
      <p:sp>
        <p:nvSpPr>
          <p:cNvPr id="14" name="Shape 12"/>
          <p:cNvSpPr/>
          <p:nvPr/>
        </p:nvSpPr>
        <p:spPr>
          <a:xfrm>
            <a:off x="6217920" y="3108960"/>
            <a:ext cx="2743200" cy="1005840"/>
          </a:xfrm>
          <a:prstGeom prst="rect">
            <a:avLst/>
          </a:prstGeom>
          <a:solidFill>
            <a:srgbClr val="161B23"/>
          </a:solidFill>
          <a:ln w="12700">
            <a:solidFill>
              <a:srgbClr val="2A2F3A"/>
            </a:solidFill>
            <a:prstDash val="solid"/>
          </a:ln>
        </p:spPr>
      </p:sp>
      <p:sp>
        <p:nvSpPr>
          <p:cNvPr id="15" name="Shape 13"/>
          <p:cNvSpPr/>
          <p:nvPr/>
        </p:nvSpPr>
        <p:spPr>
          <a:xfrm>
            <a:off x="6217920" y="3108960"/>
            <a:ext cx="73152" cy="1005840"/>
          </a:xfrm>
          <a:prstGeom prst="rect">
            <a:avLst/>
          </a:prstGeom>
          <a:solidFill>
            <a:srgbClr val="F59E0B"/>
          </a:solidFill>
          <a:ln/>
        </p:spPr>
      </p:sp>
      <p:sp>
        <p:nvSpPr>
          <p:cNvPr id="16" name="Text 14"/>
          <p:cNvSpPr/>
          <p:nvPr/>
        </p:nvSpPr>
        <p:spPr>
          <a:xfrm>
            <a:off x="6400800" y="3246120"/>
            <a:ext cx="2377440" cy="274320"/>
          </a:xfrm>
          <a:prstGeom prst="rect">
            <a:avLst/>
          </a:prstGeom>
          <a:noFill/>
          <a:ln/>
        </p:spPr>
        <p:txBody>
          <a:bodyPr wrap="square" lIns="0" tIns="0" rIns="0" bIns="0" rtlCol="0" anchor="ctr"/>
          <a:lstStyle/>
          <a:p>
            <a:pPr indent="0" marL="0">
              <a:buNone/>
            </a:pPr>
            <a:r>
              <a:rPr lang="en-US" sz="1300" b="1" dirty="0">
                <a:solidFill>
                  <a:srgbClr val="F59E0B"/>
                </a:solidFill>
                <a:latin typeface="Calibri" pitchFamily="34" charset="0"/>
                <a:ea typeface="Calibri" pitchFamily="34" charset="-122"/>
                <a:cs typeface="Calibri" pitchFamily="34" charset="-120"/>
              </a:rPr>
              <a:t>📋  Logs</a:t>
            </a:r>
            <a:endParaRPr lang="en-US" sz="1300" dirty="0"/>
          </a:p>
        </p:txBody>
      </p:sp>
      <p:sp>
        <p:nvSpPr>
          <p:cNvPr id="17" name="Text 15"/>
          <p:cNvSpPr/>
          <p:nvPr/>
        </p:nvSpPr>
        <p:spPr>
          <a:xfrm>
            <a:off x="6400800" y="3566160"/>
            <a:ext cx="2377440" cy="502920"/>
          </a:xfrm>
          <a:prstGeom prst="rect">
            <a:avLst/>
          </a:prstGeom>
          <a:noFill/>
          <a:ln/>
        </p:spPr>
        <p:txBody>
          <a:bodyPr wrap="square" lIns="0" tIns="0" rIns="0" bIns="0" rtlCol="0" anchor="ctr"/>
          <a:lstStyle/>
          <a:p>
            <a:pPr indent="0" marL="0">
              <a:buNone/>
            </a:pPr>
            <a:r>
              <a:rPr lang="en-US" sz="1000" dirty="0">
                <a:solidFill>
                  <a:srgbClr val="F2F2F2"/>
                </a:solidFill>
                <a:latin typeface="Consolas" pitchFamily="34" charset="0"/>
                <a:ea typeface="Consolas" pitchFamily="34" charset="-122"/>
                <a:cs typeface="Consolas" pitchFamily="34" charset="-120"/>
              </a:rPr>
              <a:t>%LocalAppData%\PSLauncher\logs\</a:t>
            </a:r>
            <a:endParaRPr lang="en-US" sz="1000" dirty="0"/>
          </a:p>
        </p:txBody>
      </p:sp>
      <p:sp>
        <p:nvSpPr>
          <p:cNvPr id="18" name="Shape 16"/>
          <p:cNvSpPr/>
          <p:nvPr/>
        </p:nvSpPr>
        <p:spPr>
          <a:xfrm>
            <a:off x="0" y="4686300"/>
            <a:ext cx="9144000" cy="457200"/>
          </a:xfrm>
          <a:prstGeom prst="rect">
            <a:avLst/>
          </a:prstGeom>
          <a:solidFill>
            <a:srgbClr val="161B23"/>
          </a:solidFill>
          <a:ln/>
        </p:spPr>
      </p:sp>
      <p:sp>
        <p:nvSpPr>
          <p:cNvPr id="19" name="Text 17"/>
          <p:cNvSpPr/>
          <p:nvPr/>
        </p:nvSpPr>
        <p:spPr>
          <a:xfrm>
            <a:off x="457200" y="4732020"/>
            <a:ext cx="8229600" cy="365760"/>
          </a:xfrm>
          <a:prstGeom prst="rect">
            <a:avLst/>
          </a:prstGeom>
          <a:noFill/>
          <a:ln/>
        </p:spPr>
        <p:txBody>
          <a:bodyPr wrap="square" lIns="0" tIns="0" rIns="0" bIns="0" rtlCol="0" anchor="ctr"/>
          <a:lstStyle/>
          <a:p>
            <a:pPr algn="ctr" indent="0" marL="0">
              <a:buNone/>
            </a:pPr>
            <a:r>
              <a:rPr lang="en-US" sz="1100" dirty="0">
                <a:solidFill>
                  <a:srgbClr val="A0A0A8"/>
                </a:solidFill>
                <a:latin typeface="Calibri" pitchFamily="34" charset="0"/>
                <a:ea typeface="Calibri" pitchFamily="34" charset="-122"/>
                <a:cs typeface="Calibri" pitchFamily="34" charset="-120"/>
              </a:rPr>
              <a:t>© 2026 ASTERION VR — All rights reserved</a:t>
            </a:r>
            <a:endParaRPr lang="en-US" sz="11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00000"/>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3B82F6"/>
          </a:solidFill>
          <a:ln/>
        </p:spPr>
      </p:sp>
      <p:sp>
        <p:nvSpPr>
          <p:cNvPr id="3" name="Text 1"/>
          <p:cNvSpPr/>
          <p:nvPr/>
        </p:nvSpPr>
        <p:spPr>
          <a:xfrm>
            <a:off x="457200" y="320040"/>
            <a:ext cx="8229600" cy="640080"/>
          </a:xfrm>
          <a:prstGeom prst="rect">
            <a:avLst/>
          </a:prstGeom>
          <a:noFill/>
          <a:ln/>
        </p:spPr>
        <p:txBody>
          <a:bodyPr wrap="square" lIns="0" tIns="0" rIns="0" bIns="0" rtlCol="0" anchor="ctr"/>
          <a:lstStyle/>
          <a:p>
            <a:pPr indent="0" marL="0">
              <a:buNone/>
            </a:pPr>
            <a:r>
              <a:rPr lang="en-US" sz="3200" b="1" dirty="0">
                <a:solidFill>
                  <a:srgbClr val="F2F2F2"/>
                </a:solidFill>
                <a:latin typeface="Calibri" pitchFamily="34" charset="0"/>
                <a:ea typeface="Calibri" pitchFamily="34" charset="-122"/>
                <a:cs typeface="Calibri" pitchFamily="34" charset="-120"/>
              </a:rPr>
              <a:t>Sommaire</a:t>
            </a:r>
            <a:endParaRPr lang="en-US" sz="3200" dirty="0"/>
          </a:p>
        </p:txBody>
      </p:sp>
      <p:sp>
        <p:nvSpPr>
          <p:cNvPr id="4" name="Shape 2"/>
          <p:cNvSpPr/>
          <p:nvPr/>
        </p:nvSpPr>
        <p:spPr>
          <a:xfrm>
            <a:off x="457200" y="1051560"/>
            <a:ext cx="1097280" cy="0"/>
          </a:xfrm>
          <a:prstGeom prst="line">
            <a:avLst/>
          </a:prstGeom>
          <a:noFill/>
          <a:ln w="25400">
            <a:solidFill>
              <a:srgbClr val="3B82F6"/>
            </a:solidFill>
            <a:prstDash val="solid"/>
          </a:ln>
        </p:spPr>
      </p:sp>
      <p:sp>
        <p:nvSpPr>
          <p:cNvPr id="5" name="Text 3"/>
          <p:cNvSpPr/>
          <p:nvPr/>
        </p:nvSpPr>
        <p:spPr>
          <a:xfrm>
            <a:off x="457200" y="4823460"/>
            <a:ext cx="7315200" cy="228600"/>
          </a:xfrm>
          <a:prstGeom prst="rect">
            <a:avLst/>
          </a:prstGeom>
          <a:noFill/>
          <a:ln/>
        </p:spPr>
        <p:txBody>
          <a:bodyPr wrap="square" lIns="0" tIns="0" rIns="0" bIns="0" rtlCol="0" anchor="ctr"/>
          <a:lstStyle/>
          <a:p>
            <a:pPr indent="0" marL="0">
              <a:buNone/>
            </a:pPr>
            <a:r>
              <a:rPr lang="en-US" sz="900" dirty="0">
                <a:solidFill>
                  <a:srgbClr val="A0A0A8"/>
                </a:solidFill>
                <a:latin typeface="Calibri" pitchFamily="34" charset="0"/>
                <a:ea typeface="Calibri" pitchFamily="34" charset="-122"/>
                <a:cs typeface="Calibri" pitchFamily="34" charset="-120"/>
              </a:rPr>
              <a:t>PS_LAUNCHER  •  Documentation Interne  •  ASTERION VR</a:t>
            </a:r>
            <a:endParaRPr lang="en-US" sz="900" dirty="0"/>
          </a:p>
        </p:txBody>
      </p:sp>
      <p:sp>
        <p:nvSpPr>
          <p:cNvPr id="6" name="Text 4"/>
          <p:cNvSpPr/>
          <p:nvPr/>
        </p:nvSpPr>
        <p:spPr>
          <a:xfrm>
            <a:off x="8229600" y="4823460"/>
            <a:ext cx="457200" cy="228600"/>
          </a:xfrm>
          <a:prstGeom prst="rect">
            <a:avLst/>
          </a:prstGeom>
          <a:noFill/>
          <a:ln/>
        </p:spPr>
        <p:txBody>
          <a:bodyPr wrap="square" lIns="0" tIns="0" rIns="0" bIns="0" rtlCol="0" anchor="ctr"/>
          <a:lstStyle/>
          <a:p>
            <a:pPr algn="r" indent="0" marL="0">
              <a:buNone/>
            </a:pPr>
            <a:r>
              <a:rPr lang="en-US" sz="900" dirty="0">
                <a:solidFill>
                  <a:srgbClr val="A0A0A8"/>
                </a:solidFill>
                <a:latin typeface="Calibri" pitchFamily="34" charset="0"/>
                <a:ea typeface="Calibri" pitchFamily="34" charset="-122"/>
                <a:cs typeface="Calibri" pitchFamily="34" charset="-120"/>
              </a:rPr>
              <a:t>2</a:t>
            </a:r>
            <a:endParaRPr lang="en-US" sz="900" dirty="0"/>
          </a:p>
        </p:txBody>
      </p:sp>
      <p:sp>
        <p:nvSpPr>
          <p:cNvPr id="7" name="Shape 5"/>
          <p:cNvSpPr/>
          <p:nvPr/>
        </p:nvSpPr>
        <p:spPr>
          <a:xfrm>
            <a:off x="457200" y="1463040"/>
            <a:ext cx="457200" cy="457200"/>
          </a:xfrm>
          <a:prstGeom prst="ellipse">
            <a:avLst/>
          </a:prstGeom>
          <a:solidFill>
            <a:srgbClr val="3B82F6"/>
          </a:solidFill>
          <a:ln/>
        </p:spPr>
      </p:sp>
      <p:sp>
        <p:nvSpPr>
          <p:cNvPr id="8" name="Text 6"/>
          <p:cNvSpPr/>
          <p:nvPr/>
        </p:nvSpPr>
        <p:spPr>
          <a:xfrm>
            <a:off x="457200" y="1463040"/>
            <a:ext cx="457200" cy="457200"/>
          </a:xfrm>
          <a:prstGeom prst="rect">
            <a:avLst/>
          </a:prstGeom>
          <a:noFill/>
          <a:ln/>
        </p:spPr>
        <p:txBody>
          <a:bodyPr wrap="square" lIns="0" tIns="0" rIns="0" bIns="0" rtlCol="0" anchor="ctr"/>
          <a:lstStyle/>
          <a:p>
            <a:pPr algn="ctr" indent="0" marL="0">
              <a:buNone/>
            </a:pPr>
            <a:r>
              <a:rPr lang="en-US" sz="1800" b="1" dirty="0">
                <a:solidFill>
                  <a:srgbClr val="FFFFFF"/>
                </a:solidFill>
                <a:latin typeface="Calibri" pitchFamily="34" charset="0"/>
                <a:ea typeface="Calibri" pitchFamily="34" charset="-122"/>
                <a:cs typeface="Calibri" pitchFamily="34" charset="-120"/>
              </a:rPr>
              <a:t>1</a:t>
            </a:r>
            <a:endParaRPr lang="en-US" sz="1800" dirty="0"/>
          </a:p>
        </p:txBody>
      </p:sp>
      <p:sp>
        <p:nvSpPr>
          <p:cNvPr id="9" name="Text 7"/>
          <p:cNvSpPr/>
          <p:nvPr/>
        </p:nvSpPr>
        <p:spPr>
          <a:xfrm>
            <a:off x="1097280" y="1417320"/>
            <a:ext cx="3657600" cy="320040"/>
          </a:xfrm>
          <a:prstGeom prst="rect">
            <a:avLst/>
          </a:prstGeom>
          <a:noFill/>
          <a:ln/>
        </p:spPr>
        <p:txBody>
          <a:bodyPr wrap="square" lIns="0" tIns="0" rIns="0" bIns="0" rtlCol="0" anchor="ctr"/>
          <a:lstStyle/>
          <a:p>
            <a:pPr indent="0" marL="0">
              <a:buNone/>
            </a:pPr>
            <a:r>
              <a:rPr lang="en-US" sz="1600" b="1" dirty="0">
                <a:solidFill>
                  <a:srgbClr val="F2F2F2"/>
                </a:solidFill>
                <a:latin typeface="Calibri" pitchFamily="34" charset="0"/>
                <a:ea typeface="Calibri" pitchFamily="34" charset="-122"/>
                <a:cs typeface="Calibri" pitchFamily="34" charset="-120"/>
              </a:rPr>
              <a:t>Architecture</a:t>
            </a:r>
            <a:endParaRPr lang="en-US" sz="1600" dirty="0"/>
          </a:p>
        </p:txBody>
      </p:sp>
      <p:sp>
        <p:nvSpPr>
          <p:cNvPr id="10" name="Text 8"/>
          <p:cNvSpPr/>
          <p:nvPr/>
        </p:nvSpPr>
        <p:spPr>
          <a:xfrm>
            <a:off x="1097280" y="1709928"/>
            <a:ext cx="5486400" cy="274320"/>
          </a:xfrm>
          <a:prstGeom prst="rect">
            <a:avLst/>
          </a:prstGeom>
          <a:noFill/>
          <a:ln/>
        </p:spPr>
        <p:txBody>
          <a:bodyPr wrap="square" lIns="0" tIns="0" rIns="0" bIns="0" rtlCol="0" anchor="ctr"/>
          <a:lstStyle/>
          <a:p>
            <a:pPr indent="0" marL="0">
              <a:buNone/>
            </a:pPr>
            <a:r>
              <a:rPr lang="en-US" sz="1200" dirty="0">
                <a:solidFill>
                  <a:srgbClr val="A0A0A8"/>
                </a:solidFill>
                <a:latin typeface="Calibri" pitchFamily="34" charset="0"/>
                <a:ea typeface="Calibri" pitchFamily="34" charset="-122"/>
                <a:cs typeface="Calibri" pitchFamily="34" charset="-120"/>
              </a:rPr>
              <a:t>Vue d'ensemble client-serveur</a:t>
            </a:r>
            <a:endParaRPr lang="en-US" sz="1200" dirty="0"/>
          </a:p>
        </p:txBody>
      </p:sp>
      <p:sp>
        <p:nvSpPr>
          <p:cNvPr id="11" name="Shape 9"/>
          <p:cNvSpPr/>
          <p:nvPr/>
        </p:nvSpPr>
        <p:spPr>
          <a:xfrm>
            <a:off x="457200" y="1965960"/>
            <a:ext cx="457200" cy="457200"/>
          </a:xfrm>
          <a:prstGeom prst="ellipse">
            <a:avLst/>
          </a:prstGeom>
          <a:solidFill>
            <a:srgbClr val="3B82F6"/>
          </a:solidFill>
          <a:ln/>
        </p:spPr>
      </p:sp>
      <p:sp>
        <p:nvSpPr>
          <p:cNvPr id="12" name="Text 10"/>
          <p:cNvSpPr/>
          <p:nvPr/>
        </p:nvSpPr>
        <p:spPr>
          <a:xfrm>
            <a:off x="457200" y="1965960"/>
            <a:ext cx="457200" cy="457200"/>
          </a:xfrm>
          <a:prstGeom prst="rect">
            <a:avLst/>
          </a:prstGeom>
          <a:noFill/>
          <a:ln/>
        </p:spPr>
        <p:txBody>
          <a:bodyPr wrap="square" lIns="0" tIns="0" rIns="0" bIns="0" rtlCol="0" anchor="ctr"/>
          <a:lstStyle/>
          <a:p>
            <a:pPr algn="ctr" indent="0" marL="0">
              <a:buNone/>
            </a:pPr>
            <a:r>
              <a:rPr lang="en-US" sz="1800" b="1" dirty="0">
                <a:solidFill>
                  <a:srgbClr val="FFFFFF"/>
                </a:solidFill>
                <a:latin typeface="Calibri" pitchFamily="34" charset="0"/>
                <a:ea typeface="Calibri" pitchFamily="34" charset="-122"/>
                <a:cs typeface="Calibri" pitchFamily="34" charset="-120"/>
              </a:rPr>
              <a:t>2</a:t>
            </a:r>
            <a:endParaRPr lang="en-US" sz="1800" dirty="0"/>
          </a:p>
        </p:txBody>
      </p:sp>
      <p:sp>
        <p:nvSpPr>
          <p:cNvPr id="13" name="Text 11"/>
          <p:cNvSpPr/>
          <p:nvPr/>
        </p:nvSpPr>
        <p:spPr>
          <a:xfrm>
            <a:off x="1097280" y="1920240"/>
            <a:ext cx="3657600" cy="320040"/>
          </a:xfrm>
          <a:prstGeom prst="rect">
            <a:avLst/>
          </a:prstGeom>
          <a:noFill/>
          <a:ln/>
        </p:spPr>
        <p:txBody>
          <a:bodyPr wrap="square" lIns="0" tIns="0" rIns="0" bIns="0" rtlCol="0" anchor="ctr"/>
          <a:lstStyle/>
          <a:p>
            <a:pPr indent="0" marL="0">
              <a:buNone/>
            </a:pPr>
            <a:r>
              <a:rPr lang="en-US" sz="1600" b="1" dirty="0">
                <a:solidFill>
                  <a:srgbClr val="F2F2F2"/>
                </a:solidFill>
                <a:latin typeface="Calibri" pitchFamily="34" charset="0"/>
                <a:ea typeface="Calibri" pitchFamily="34" charset="-122"/>
                <a:cs typeface="Calibri" pitchFamily="34" charset="-120"/>
              </a:rPr>
              <a:t>Setup OVH initial</a:t>
            </a:r>
            <a:endParaRPr lang="en-US" sz="1600" dirty="0"/>
          </a:p>
        </p:txBody>
      </p:sp>
      <p:sp>
        <p:nvSpPr>
          <p:cNvPr id="14" name="Text 12"/>
          <p:cNvSpPr/>
          <p:nvPr/>
        </p:nvSpPr>
        <p:spPr>
          <a:xfrm>
            <a:off x="1097280" y="2212848"/>
            <a:ext cx="5486400" cy="274320"/>
          </a:xfrm>
          <a:prstGeom prst="rect">
            <a:avLst/>
          </a:prstGeom>
          <a:noFill/>
          <a:ln/>
        </p:spPr>
        <p:txBody>
          <a:bodyPr wrap="square" lIns="0" tIns="0" rIns="0" bIns="0" rtlCol="0" anchor="ctr"/>
          <a:lstStyle/>
          <a:p>
            <a:pPr indent="0" marL="0">
              <a:buNone/>
            </a:pPr>
            <a:r>
              <a:rPr lang="en-US" sz="1200" dirty="0">
                <a:solidFill>
                  <a:srgbClr val="A0A0A8"/>
                </a:solidFill>
                <a:latin typeface="Calibri" pitchFamily="34" charset="0"/>
                <a:ea typeface="Calibri" pitchFamily="34" charset="-122"/>
                <a:cs typeface="Calibri" pitchFamily="34" charset="-120"/>
              </a:rPr>
              <a:t>MySQL, config.php, clés Ed25519</a:t>
            </a:r>
            <a:endParaRPr lang="en-US" sz="1200" dirty="0"/>
          </a:p>
        </p:txBody>
      </p:sp>
      <p:sp>
        <p:nvSpPr>
          <p:cNvPr id="15" name="Shape 13"/>
          <p:cNvSpPr/>
          <p:nvPr/>
        </p:nvSpPr>
        <p:spPr>
          <a:xfrm>
            <a:off x="457200" y="2468880"/>
            <a:ext cx="457200" cy="457200"/>
          </a:xfrm>
          <a:prstGeom prst="ellipse">
            <a:avLst/>
          </a:prstGeom>
          <a:solidFill>
            <a:srgbClr val="3B82F6"/>
          </a:solidFill>
          <a:ln/>
        </p:spPr>
      </p:sp>
      <p:sp>
        <p:nvSpPr>
          <p:cNvPr id="16" name="Text 14"/>
          <p:cNvSpPr/>
          <p:nvPr/>
        </p:nvSpPr>
        <p:spPr>
          <a:xfrm>
            <a:off x="457200" y="2468880"/>
            <a:ext cx="457200" cy="457200"/>
          </a:xfrm>
          <a:prstGeom prst="rect">
            <a:avLst/>
          </a:prstGeom>
          <a:noFill/>
          <a:ln/>
        </p:spPr>
        <p:txBody>
          <a:bodyPr wrap="square" lIns="0" tIns="0" rIns="0" bIns="0" rtlCol="0" anchor="ctr"/>
          <a:lstStyle/>
          <a:p>
            <a:pPr algn="ctr" indent="0" marL="0">
              <a:buNone/>
            </a:pPr>
            <a:r>
              <a:rPr lang="en-US" sz="1800" b="1" dirty="0">
                <a:solidFill>
                  <a:srgbClr val="FFFFFF"/>
                </a:solidFill>
                <a:latin typeface="Calibri" pitchFamily="34" charset="0"/>
                <a:ea typeface="Calibri" pitchFamily="34" charset="-122"/>
                <a:cs typeface="Calibri" pitchFamily="34" charset="-120"/>
              </a:rPr>
              <a:t>3</a:t>
            </a:r>
            <a:endParaRPr lang="en-US" sz="1800" dirty="0"/>
          </a:p>
        </p:txBody>
      </p:sp>
      <p:sp>
        <p:nvSpPr>
          <p:cNvPr id="17" name="Text 15"/>
          <p:cNvSpPr/>
          <p:nvPr/>
        </p:nvSpPr>
        <p:spPr>
          <a:xfrm>
            <a:off x="1097280" y="2423160"/>
            <a:ext cx="3657600" cy="320040"/>
          </a:xfrm>
          <a:prstGeom prst="rect">
            <a:avLst/>
          </a:prstGeom>
          <a:noFill/>
          <a:ln/>
        </p:spPr>
        <p:txBody>
          <a:bodyPr wrap="square" lIns="0" tIns="0" rIns="0" bIns="0" rtlCol="0" anchor="ctr"/>
          <a:lstStyle/>
          <a:p>
            <a:pPr indent="0" marL="0">
              <a:buNone/>
            </a:pPr>
            <a:r>
              <a:rPr lang="en-US" sz="1600" b="1" dirty="0">
                <a:solidFill>
                  <a:srgbClr val="F2F2F2"/>
                </a:solidFill>
                <a:latin typeface="Calibri" pitchFamily="34" charset="0"/>
                <a:ea typeface="Calibri" pitchFamily="34" charset="-122"/>
                <a:cs typeface="Calibri" pitchFamily="34" charset="-120"/>
              </a:rPr>
              <a:t>Tour du backoffice</a:t>
            </a:r>
            <a:endParaRPr lang="en-US" sz="1600" dirty="0"/>
          </a:p>
        </p:txBody>
      </p:sp>
      <p:sp>
        <p:nvSpPr>
          <p:cNvPr id="18" name="Text 16"/>
          <p:cNvSpPr/>
          <p:nvPr/>
        </p:nvSpPr>
        <p:spPr>
          <a:xfrm>
            <a:off x="1097280" y="2715768"/>
            <a:ext cx="5486400" cy="274320"/>
          </a:xfrm>
          <a:prstGeom prst="rect">
            <a:avLst/>
          </a:prstGeom>
          <a:noFill/>
          <a:ln/>
        </p:spPr>
        <p:txBody>
          <a:bodyPr wrap="square" lIns="0" tIns="0" rIns="0" bIns="0" rtlCol="0" anchor="ctr"/>
          <a:lstStyle/>
          <a:p>
            <a:pPr indent="0" marL="0">
              <a:buNone/>
            </a:pPr>
            <a:r>
              <a:rPr lang="en-US" sz="1200" dirty="0">
                <a:solidFill>
                  <a:srgbClr val="A0A0A8"/>
                </a:solidFill>
                <a:latin typeface="Calibri" pitchFamily="34" charset="0"/>
                <a:ea typeface="Calibri" pitchFamily="34" charset="-122"/>
                <a:cs typeface="Calibri" pitchFamily="34" charset="-120"/>
              </a:rPr>
              <a:t>Dashboard, Licenses, Versions, Launcher, Audit</a:t>
            </a:r>
            <a:endParaRPr lang="en-US" sz="1200" dirty="0"/>
          </a:p>
        </p:txBody>
      </p:sp>
      <p:sp>
        <p:nvSpPr>
          <p:cNvPr id="19" name="Shape 17"/>
          <p:cNvSpPr/>
          <p:nvPr/>
        </p:nvSpPr>
        <p:spPr>
          <a:xfrm>
            <a:off x="457200" y="2971800"/>
            <a:ext cx="457200" cy="457200"/>
          </a:xfrm>
          <a:prstGeom prst="ellipse">
            <a:avLst/>
          </a:prstGeom>
          <a:solidFill>
            <a:srgbClr val="3B82F6"/>
          </a:solidFill>
          <a:ln/>
        </p:spPr>
      </p:sp>
      <p:sp>
        <p:nvSpPr>
          <p:cNvPr id="20" name="Text 18"/>
          <p:cNvSpPr/>
          <p:nvPr/>
        </p:nvSpPr>
        <p:spPr>
          <a:xfrm>
            <a:off x="457200" y="2971800"/>
            <a:ext cx="457200" cy="457200"/>
          </a:xfrm>
          <a:prstGeom prst="rect">
            <a:avLst/>
          </a:prstGeom>
          <a:noFill/>
          <a:ln/>
        </p:spPr>
        <p:txBody>
          <a:bodyPr wrap="square" lIns="0" tIns="0" rIns="0" bIns="0" rtlCol="0" anchor="ctr"/>
          <a:lstStyle/>
          <a:p>
            <a:pPr algn="ctr" indent="0" marL="0">
              <a:buNone/>
            </a:pPr>
            <a:r>
              <a:rPr lang="en-US" sz="1800" b="1" dirty="0">
                <a:solidFill>
                  <a:srgbClr val="FFFFFF"/>
                </a:solidFill>
                <a:latin typeface="Calibri" pitchFamily="34" charset="0"/>
                <a:ea typeface="Calibri" pitchFamily="34" charset="-122"/>
                <a:cs typeface="Calibri" pitchFamily="34" charset="-120"/>
              </a:rPr>
              <a:t>4</a:t>
            </a:r>
            <a:endParaRPr lang="en-US" sz="1800" dirty="0"/>
          </a:p>
        </p:txBody>
      </p:sp>
      <p:sp>
        <p:nvSpPr>
          <p:cNvPr id="21" name="Text 19"/>
          <p:cNvSpPr/>
          <p:nvPr/>
        </p:nvSpPr>
        <p:spPr>
          <a:xfrm>
            <a:off x="1097280" y="2926080"/>
            <a:ext cx="3657600" cy="320040"/>
          </a:xfrm>
          <a:prstGeom prst="rect">
            <a:avLst/>
          </a:prstGeom>
          <a:noFill/>
          <a:ln/>
        </p:spPr>
        <p:txBody>
          <a:bodyPr wrap="square" lIns="0" tIns="0" rIns="0" bIns="0" rtlCol="0" anchor="ctr"/>
          <a:lstStyle/>
          <a:p>
            <a:pPr indent="0" marL="0">
              <a:buNone/>
            </a:pPr>
            <a:r>
              <a:rPr lang="en-US" sz="1600" b="1" dirty="0">
                <a:solidFill>
                  <a:srgbClr val="F2F2F2"/>
                </a:solidFill>
                <a:latin typeface="Calibri" pitchFamily="34" charset="0"/>
                <a:ea typeface="Calibri" pitchFamily="34" charset="-122"/>
                <a:cs typeface="Calibri" pitchFamily="34" charset="-120"/>
              </a:rPr>
              <a:t>Workflow de release</a:t>
            </a:r>
            <a:endParaRPr lang="en-US" sz="1600" dirty="0"/>
          </a:p>
        </p:txBody>
      </p:sp>
      <p:sp>
        <p:nvSpPr>
          <p:cNvPr id="22" name="Text 20"/>
          <p:cNvSpPr/>
          <p:nvPr/>
        </p:nvSpPr>
        <p:spPr>
          <a:xfrm>
            <a:off x="1097280" y="3218688"/>
            <a:ext cx="5486400" cy="274320"/>
          </a:xfrm>
          <a:prstGeom prst="rect">
            <a:avLst/>
          </a:prstGeom>
          <a:noFill/>
          <a:ln/>
        </p:spPr>
        <p:txBody>
          <a:bodyPr wrap="square" lIns="0" tIns="0" rIns="0" bIns="0" rtlCol="0" anchor="ctr"/>
          <a:lstStyle/>
          <a:p>
            <a:pPr indent="0" marL="0">
              <a:buNone/>
            </a:pPr>
            <a:r>
              <a:rPr lang="en-US" sz="1200" dirty="0">
                <a:solidFill>
                  <a:srgbClr val="A0A0A8"/>
                </a:solidFill>
                <a:latin typeface="Calibri" pitchFamily="34" charset="0"/>
                <a:ea typeface="Calibri" pitchFamily="34" charset="-122"/>
                <a:cs typeface="Calibri" pitchFamily="34" charset="-120"/>
              </a:rPr>
              <a:t>Proserve &amp; launcher</a:t>
            </a:r>
            <a:endParaRPr lang="en-US" sz="1200" dirty="0"/>
          </a:p>
        </p:txBody>
      </p:sp>
      <p:sp>
        <p:nvSpPr>
          <p:cNvPr id="23" name="Shape 21"/>
          <p:cNvSpPr/>
          <p:nvPr/>
        </p:nvSpPr>
        <p:spPr>
          <a:xfrm>
            <a:off x="457200" y="3474720"/>
            <a:ext cx="457200" cy="457200"/>
          </a:xfrm>
          <a:prstGeom prst="ellipse">
            <a:avLst/>
          </a:prstGeom>
          <a:solidFill>
            <a:srgbClr val="3B82F6"/>
          </a:solidFill>
          <a:ln/>
        </p:spPr>
      </p:sp>
      <p:sp>
        <p:nvSpPr>
          <p:cNvPr id="24" name="Text 22"/>
          <p:cNvSpPr/>
          <p:nvPr/>
        </p:nvSpPr>
        <p:spPr>
          <a:xfrm>
            <a:off x="457200" y="3474720"/>
            <a:ext cx="457200" cy="457200"/>
          </a:xfrm>
          <a:prstGeom prst="rect">
            <a:avLst/>
          </a:prstGeom>
          <a:noFill/>
          <a:ln/>
        </p:spPr>
        <p:txBody>
          <a:bodyPr wrap="square" lIns="0" tIns="0" rIns="0" bIns="0" rtlCol="0" anchor="ctr"/>
          <a:lstStyle/>
          <a:p>
            <a:pPr algn="ctr" indent="0" marL="0">
              <a:buNone/>
            </a:pPr>
            <a:r>
              <a:rPr lang="en-US" sz="1800" b="1" dirty="0">
                <a:solidFill>
                  <a:srgbClr val="FFFFFF"/>
                </a:solidFill>
                <a:latin typeface="Calibri" pitchFamily="34" charset="0"/>
                <a:ea typeface="Calibri" pitchFamily="34" charset="-122"/>
                <a:cs typeface="Calibri" pitchFamily="34" charset="-120"/>
              </a:rPr>
              <a:t>5</a:t>
            </a:r>
            <a:endParaRPr lang="en-US" sz="1800" dirty="0"/>
          </a:p>
        </p:txBody>
      </p:sp>
      <p:sp>
        <p:nvSpPr>
          <p:cNvPr id="25" name="Text 23"/>
          <p:cNvSpPr/>
          <p:nvPr/>
        </p:nvSpPr>
        <p:spPr>
          <a:xfrm>
            <a:off x="1097280" y="3429000"/>
            <a:ext cx="3657600" cy="320040"/>
          </a:xfrm>
          <a:prstGeom prst="rect">
            <a:avLst/>
          </a:prstGeom>
          <a:noFill/>
          <a:ln/>
        </p:spPr>
        <p:txBody>
          <a:bodyPr wrap="square" lIns="0" tIns="0" rIns="0" bIns="0" rtlCol="0" anchor="ctr"/>
          <a:lstStyle/>
          <a:p>
            <a:pPr indent="0" marL="0">
              <a:buNone/>
            </a:pPr>
            <a:r>
              <a:rPr lang="en-US" sz="1600" b="1" dirty="0">
                <a:solidFill>
                  <a:srgbClr val="F2F2F2"/>
                </a:solidFill>
                <a:latin typeface="Calibri" pitchFamily="34" charset="0"/>
                <a:ea typeface="Calibri" pitchFamily="34" charset="-122"/>
                <a:cs typeface="Calibri" pitchFamily="34" charset="-120"/>
              </a:rPr>
              <a:t>Gestion des licenses</a:t>
            </a:r>
            <a:endParaRPr lang="en-US" sz="1600" dirty="0"/>
          </a:p>
        </p:txBody>
      </p:sp>
      <p:sp>
        <p:nvSpPr>
          <p:cNvPr id="26" name="Text 24"/>
          <p:cNvSpPr/>
          <p:nvPr/>
        </p:nvSpPr>
        <p:spPr>
          <a:xfrm>
            <a:off x="1097280" y="3721608"/>
            <a:ext cx="5486400" cy="274320"/>
          </a:xfrm>
          <a:prstGeom prst="rect">
            <a:avLst/>
          </a:prstGeom>
          <a:noFill/>
          <a:ln/>
        </p:spPr>
        <p:txBody>
          <a:bodyPr wrap="square" lIns="0" tIns="0" rIns="0" bIns="0" rtlCol="0" anchor="ctr"/>
          <a:lstStyle/>
          <a:p>
            <a:pPr indent="0" marL="0">
              <a:buNone/>
            </a:pPr>
            <a:r>
              <a:rPr lang="en-US" sz="1200" dirty="0">
                <a:solidFill>
                  <a:srgbClr val="A0A0A8"/>
                </a:solidFill>
                <a:latin typeface="Calibri" pitchFamily="34" charset="0"/>
                <a:ea typeface="Calibri" pitchFamily="34" charset="-122"/>
                <a:cs typeface="Calibri" pitchFamily="34" charset="-120"/>
              </a:rPr>
              <a:t>Émission, prolongation, révocation</a:t>
            </a:r>
            <a:endParaRPr lang="en-US" sz="1200" dirty="0"/>
          </a:p>
        </p:txBody>
      </p:sp>
      <p:sp>
        <p:nvSpPr>
          <p:cNvPr id="27" name="Shape 25"/>
          <p:cNvSpPr/>
          <p:nvPr/>
        </p:nvSpPr>
        <p:spPr>
          <a:xfrm>
            <a:off x="457200" y="3977640"/>
            <a:ext cx="457200" cy="457200"/>
          </a:xfrm>
          <a:prstGeom prst="ellipse">
            <a:avLst/>
          </a:prstGeom>
          <a:solidFill>
            <a:srgbClr val="3B82F6"/>
          </a:solidFill>
          <a:ln/>
        </p:spPr>
      </p:sp>
      <p:sp>
        <p:nvSpPr>
          <p:cNvPr id="28" name="Text 26"/>
          <p:cNvSpPr/>
          <p:nvPr/>
        </p:nvSpPr>
        <p:spPr>
          <a:xfrm>
            <a:off x="457200" y="3977640"/>
            <a:ext cx="457200" cy="457200"/>
          </a:xfrm>
          <a:prstGeom prst="rect">
            <a:avLst/>
          </a:prstGeom>
          <a:noFill/>
          <a:ln/>
        </p:spPr>
        <p:txBody>
          <a:bodyPr wrap="square" lIns="0" tIns="0" rIns="0" bIns="0" rtlCol="0" anchor="ctr"/>
          <a:lstStyle/>
          <a:p>
            <a:pPr algn="ctr" indent="0" marL="0">
              <a:buNone/>
            </a:pPr>
            <a:r>
              <a:rPr lang="en-US" sz="1800" b="1" dirty="0">
                <a:solidFill>
                  <a:srgbClr val="FFFFFF"/>
                </a:solidFill>
                <a:latin typeface="Calibri" pitchFamily="34" charset="0"/>
                <a:ea typeface="Calibri" pitchFamily="34" charset="-122"/>
                <a:cs typeface="Calibri" pitchFamily="34" charset="-120"/>
              </a:rPr>
              <a:t>6</a:t>
            </a:r>
            <a:endParaRPr lang="en-US" sz="1800" dirty="0"/>
          </a:p>
        </p:txBody>
      </p:sp>
      <p:sp>
        <p:nvSpPr>
          <p:cNvPr id="29" name="Text 27"/>
          <p:cNvSpPr/>
          <p:nvPr/>
        </p:nvSpPr>
        <p:spPr>
          <a:xfrm>
            <a:off x="1097280" y="3931920"/>
            <a:ext cx="3657600" cy="320040"/>
          </a:xfrm>
          <a:prstGeom prst="rect">
            <a:avLst/>
          </a:prstGeom>
          <a:noFill/>
          <a:ln/>
        </p:spPr>
        <p:txBody>
          <a:bodyPr wrap="square" lIns="0" tIns="0" rIns="0" bIns="0" rtlCol="0" anchor="ctr"/>
          <a:lstStyle/>
          <a:p>
            <a:pPr indent="0" marL="0">
              <a:buNone/>
            </a:pPr>
            <a:r>
              <a:rPr lang="en-US" sz="1600" b="1" dirty="0">
                <a:solidFill>
                  <a:srgbClr val="F2F2F2"/>
                </a:solidFill>
                <a:latin typeface="Calibri" pitchFamily="34" charset="0"/>
                <a:ea typeface="Calibri" pitchFamily="34" charset="-122"/>
                <a:cs typeface="Calibri" pitchFamily="34" charset="-120"/>
              </a:rPr>
              <a:t>Sécurité</a:t>
            </a:r>
            <a:endParaRPr lang="en-US" sz="1600" dirty="0"/>
          </a:p>
        </p:txBody>
      </p:sp>
      <p:sp>
        <p:nvSpPr>
          <p:cNvPr id="30" name="Text 28"/>
          <p:cNvSpPr/>
          <p:nvPr/>
        </p:nvSpPr>
        <p:spPr>
          <a:xfrm>
            <a:off x="1097280" y="4224528"/>
            <a:ext cx="5486400" cy="274320"/>
          </a:xfrm>
          <a:prstGeom prst="rect">
            <a:avLst/>
          </a:prstGeom>
          <a:noFill/>
          <a:ln/>
        </p:spPr>
        <p:txBody>
          <a:bodyPr wrap="square" lIns="0" tIns="0" rIns="0" bIns="0" rtlCol="0" anchor="ctr"/>
          <a:lstStyle/>
          <a:p>
            <a:pPr indent="0" marL="0">
              <a:buNone/>
            </a:pPr>
            <a:r>
              <a:rPr lang="en-US" sz="1200" dirty="0">
                <a:solidFill>
                  <a:srgbClr val="A0A0A8"/>
                </a:solidFill>
                <a:latin typeface="Calibri" pitchFamily="34" charset="0"/>
                <a:ea typeface="Calibri" pitchFamily="34" charset="-122"/>
                <a:cs typeface="Calibri" pitchFamily="34" charset="-120"/>
              </a:rPr>
              <a:t>URLs HMAC, signatures Ed25519, DPAPI</a:t>
            </a:r>
            <a:endParaRPr lang="en-US" sz="1200" dirty="0"/>
          </a:p>
        </p:txBody>
      </p:sp>
      <p:sp>
        <p:nvSpPr>
          <p:cNvPr id="31" name="Shape 29"/>
          <p:cNvSpPr/>
          <p:nvPr/>
        </p:nvSpPr>
        <p:spPr>
          <a:xfrm>
            <a:off x="457200" y="4480560"/>
            <a:ext cx="457200" cy="457200"/>
          </a:xfrm>
          <a:prstGeom prst="ellipse">
            <a:avLst/>
          </a:prstGeom>
          <a:solidFill>
            <a:srgbClr val="3B82F6"/>
          </a:solidFill>
          <a:ln/>
        </p:spPr>
      </p:sp>
      <p:sp>
        <p:nvSpPr>
          <p:cNvPr id="32" name="Text 30"/>
          <p:cNvSpPr/>
          <p:nvPr/>
        </p:nvSpPr>
        <p:spPr>
          <a:xfrm>
            <a:off x="457200" y="4480560"/>
            <a:ext cx="457200" cy="457200"/>
          </a:xfrm>
          <a:prstGeom prst="rect">
            <a:avLst/>
          </a:prstGeom>
          <a:noFill/>
          <a:ln/>
        </p:spPr>
        <p:txBody>
          <a:bodyPr wrap="square" lIns="0" tIns="0" rIns="0" bIns="0" rtlCol="0" anchor="ctr"/>
          <a:lstStyle/>
          <a:p>
            <a:pPr algn="ctr" indent="0" marL="0">
              <a:buNone/>
            </a:pPr>
            <a:r>
              <a:rPr lang="en-US" sz="1800" b="1" dirty="0">
                <a:solidFill>
                  <a:srgbClr val="FFFFFF"/>
                </a:solidFill>
                <a:latin typeface="Calibri" pitchFamily="34" charset="0"/>
                <a:ea typeface="Calibri" pitchFamily="34" charset="-122"/>
                <a:cs typeface="Calibri" pitchFamily="34" charset="-120"/>
              </a:rPr>
              <a:t>7</a:t>
            </a:r>
            <a:endParaRPr lang="en-US" sz="1800" dirty="0"/>
          </a:p>
        </p:txBody>
      </p:sp>
      <p:sp>
        <p:nvSpPr>
          <p:cNvPr id="33" name="Text 31"/>
          <p:cNvSpPr/>
          <p:nvPr/>
        </p:nvSpPr>
        <p:spPr>
          <a:xfrm>
            <a:off x="1097280" y="4434840"/>
            <a:ext cx="3657600" cy="320040"/>
          </a:xfrm>
          <a:prstGeom prst="rect">
            <a:avLst/>
          </a:prstGeom>
          <a:noFill/>
          <a:ln/>
        </p:spPr>
        <p:txBody>
          <a:bodyPr wrap="square" lIns="0" tIns="0" rIns="0" bIns="0" rtlCol="0" anchor="ctr"/>
          <a:lstStyle/>
          <a:p>
            <a:pPr indent="0" marL="0">
              <a:buNone/>
            </a:pPr>
            <a:r>
              <a:rPr lang="en-US" sz="1600" b="1" dirty="0">
                <a:solidFill>
                  <a:srgbClr val="F2F2F2"/>
                </a:solidFill>
                <a:latin typeface="Calibri" pitchFamily="34" charset="0"/>
                <a:ea typeface="Calibri" pitchFamily="34" charset="-122"/>
                <a:cs typeface="Calibri" pitchFamily="34" charset="-120"/>
              </a:rPr>
              <a:t>Exploitation</a:t>
            </a:r>
            <a:endParaRPr lang="en-US" sz="1600" dirty="0"/>
          </a:p>
        </p:txBody>
      </p:sp>
      <p:sp>
        <p:nvSpPr>
          <p:cNvPr id="34" name="Text 32"/>
          <p:cNvSpPr/>
          <p:nvPr/>
        </p:nvSpPr>
        <p:spPr>
          <a:xfrm>
            <a:off x="1097280" y="4727448"/>
            <a:ext cx="5486400" cy="274320"/>
          </a:xfrm>
          <a:prstGeom prst="rect">
            <a:avLst/>
          </a:prstGeom>
          <a:noFill/>
          <a:ln/>
        </p:spPr>
        <p:txBody>
          <a:bodyPr wrap="square" lIns="0" tIns="0" rIns="0" bIns="0" rtlCol="0" anchor="ctr"/>
          <a:lstStyle/>
          <a:p>
            <a:pPr indent="0" marL="0">
              <a:buNone/>
            </a:pPr>
            <a:r>
              <a:rPr lang="en-US" sz="1200" dirty="0">
                <a:solidFill>
                  <a:srgbClr val="A0A0A8"/>
                </a:solidFill>
                <a:latin typeface="Calibri" pitchFamily="34" charset="0"/>
                <a:ea typeface="Calibri" pitchFamily="34" charset="-122"/>
                <a:cs typeface="Calibri" pitchFamily="34" charset="-120"/>
              </a:rPr>
              <a:t>Logs, fichiers, troubleshooting</a:t>
            </a:r>
            <a:endParaRPr lang="en-US" sz="1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00000"/>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3B82F6"/>
          </a:solidFill>
          <a:ln/>
        </p:spPr>
      </p:sp>
      <p:sp>
        <p:nvSpPr>
          <p:cNvPr id="3" name="Text 1"/>
          <p:cNvSpPr/>
          <p:nvPr/>
        </p:nvSpPr>
        <p:spPr>
          <a:xfrm>
            <a:off x="457200" y="228600"/>
            <a:ext cx="8229600" cy="274320"/>
          </a:xfrm>
          <a:prstGeom prst="rect">
            <a:avLst/>
          </a:prstGeom>
          <a:noFill/>
          <a:ln/>
        </p:spPr>
        <p:txBody>
          <a:bodyPr wrap="square" lIns="0" tIns="0" rIns="0" bIns="0" rtlCol="0" anchor="ctr"/>
          <a:lstStyle/>
          <a:p>
            <a:pPr indent="0" marL="0">
              <a:buNone/>
            </a:pPr>
            <a:r>
              <a:rPr lang="en-US" sz="1100" b="1" spc="400" kern="0" dirty="0">
                <a:solidFill>
                  <a:srgbClr val="3B82F6"/>
                </a:solidFill>
                <a:latin typeface="Calibri" pitchFamily="34" charset="0"/>
                <a:ea typeface="Calibri" pitchFamily="34" charset="-122"/>
                <a:cs typeface="Calibri" pitchFamily="34" charset="-120"/>
              </a:rPr>
              <a:t>SECTION 1</a:t>
            </a:r>
            <a:endParaRPr lang="en-US" sz="1100" dirty="0"/>
          </a:p>
        </p:txBody>
      </p:sp>
      <p:sp>
        <p:nvSpPr>
          <p:cNvPr id="4" name="Text 2"/>
          <p:cNvSpPr/>
          <p:nvPr/>
        </p:nvSpPr>
        <p:spPr>
          <a:xfrm>
            <a:off x="457200" y="502920"/>
            <a:ext cx="8229600" cy="640080"/>
          </a:xfrm>
          <a:prstGeom prst="rect">
            <a:avLst/>
          </a:prstGeom>
          <a:noFill/>
          <a:ln/>
        </p:spPr>
        <p:txBody>
          <a:bodyPr wrap="square" lIns="0" tIns="0" rIns="0" bIns="0" rtlCol="0" anchor="ctr"/>
          <a:lstStyle/>
          <a:p>
            <a:pPr indent="0" marL="0">
              <a:buNone/>
            </a:pPr>
            <a:r>
              <a:rPr lang="en-US" sz="3200" b="1" dirty="0">
                <a:solidFill>
                  <a:srgbClr val="F2F2F2"/>
                </a:solidFill>
                <a:latin typeface="Calibri" pitchFamily="34" charset="0"/>
                <a:ea typeface="Calibri" pitchFamily="34" charset="-122"/>
                <a:cs typeface="Calibri" pitchFamily="34" charset="-120"/>
              </a:rPr>
              <a:t>Architecture</a:t>
            </a:r>
            <a:endParaRPr lang="en-US" sz="3200" dirty="0"/>
          </a:p>
        </p:txBody>
      </p:sp>
      <p:sp>
        <p:nvSpPr>
          <p:cNvPr id="5" name="Shape 3"/>
          <p:cNvSpPr/>
          <p:nvPr/>
        </p:nvSpPr>
        <p:spPr>
          <a:xfrm>
            <a:off x="457200" y="1188720"/>
            <a:ext cx="1097280" cy="0"/>
          </a:xfrm>
          <a:prstGeom prst="line">
            <a:avLst/>
          </a:prstGeom>
          <a:noFill/>
          <a:ln w="25400">
            <a:solidFill>
              <a:srgbClr val="3B82F6"/>
            </a:solidFill>
            <a:prstDash val="solid"/>
          </a:ln>
        </p:spPr>
      </p:sp>
      <p:sp>
        <p:nvSpPr>
          <p:cNvPr id="6" name="Text 4"/>
          <p:cNvSpPr/>
          <p:nvPr/>
        </p:nvSpPr>
        <p:spPr>
          <a:xfrm>
            <a:off x="457200" y="4823460"/>
            <a:ext cx="7315200" cy="228600"/>
          </a:xfrm>
          <a:prstGeom prst="rect">
            <a:avLst/>
          </a:prstGeom>
          <a:noFill/>
          <a:ln/>
        </p:spPr>
        <p:txBody>
          <a:bodyPr wrap="square" lIns="0" tIns="0" rIns="0" bIns="0" rtlCol="0" anchor="ctr"/>
          <a:lstStyle/>
          <a:p>
            <a:pPr indent="0" marL="0">
              <a:buNone/>
            </a:pPr>
            <a:r>
              <a:rPr lang="en-US" sz="900" dirty="0">
                <a:solidFill>
                  <a:srgbClr val="A0A0A8"/>
                </a:solidFill>
                <a:latin typeface="Calibri" pitchFamily="34" charset="0"/>
                <a:ea typeface="Calibri" pitchFamily="34" charset="-122"/>
                <a:cs typeface="Calibri" pitchFamily="34" charset="-120"/>
              </a:rPr>
              <a:t>PS_LAUNCHER  •  Documentation Interne  •  ASTERION VR</a:t>
            </a:r>
            <a:endParaRPr lang="en-US" sz="900" dirty="0"/>
          </a:p>
        </p:txBody>
      </p:sp>
      <p:sp>
        <p:nvSpPr>
          <p:cNvPr id="7" name="Text 5"/>
          <p:cNvSpPr/>
          <p:nvPr/>
        </p:nvSpPr>
        <p:spPr>
          <a:xfrm>
            <a:off x="8229600" y="4823460"/>
            <a:ext cx="457200" cy="228600"/>
          </a:xfrm>
          <a:prstGeom prst="rect">
            <a:avLst/>
          </a:prstGeom>
          <a:noFill/>
          <a:ln/>
        </p:spPr>
        <p:txBody>
          <a:bodyPr wrap="square" lIns="0" tIns="0" rIns="0" bIns="0" rtlCol="0" anchor="ctr"/>
          <a:lstStyle/>
          <a:p>
            <a:pPr algn="r" indent="0" marL="0">
              <a:buNone/>
            </a:pPr>
            <a:r>
              <a:rPr lang="en-US" sz="900" dirty="0">
                <a:solidFill>
                  <a:srgbClr val="A0A0A8"/>
                </a:solidFill>
                <a:latin typeface="Calibri" pitchFamily="34" charset="0"/>
                <a:ea typeface="Calibri" pitchFamily="34" charset="-122"/>
                <a:cs typeface="Calibri" pitchFamily="34" charset="-120"/>
              </a:rPr>
              <a:t>3</a:t>
            </a:r>
            <a:endParaRPr lang="en-US" sz="900" dirty="0"/>
          </a:p>
        </p:txBody>
      </p:sp>
      <p:sp>
        <p:nvSpPr>
          <p:cNvPr id="8" name="Shape 6"/>
          <p:cNvSpPr/>
          <p:nvPr/>
        </p:nvSpPr>
        <p:spPr>
          <a:xfrm>
            <a:off x="457200" y="1645920"/>
            <a:ext cx="2468880" cy="2011680"/>
          </a:xfrm>
          <a:prstGeom prst="rect">
            <a:avLst/>
          </a:prstGeom>
          <a:solidFill>
            <a:srgbClr val="161B23"/>
          </a:solidFill>
          <a:ln w="12700">
            <a:solidFill>
              <a:srgbClr val="2A2F3A"/>
            </a:solidFill>
            <a:prstDash val="solid"/>
          </a:ln>
        </p:spPr>
      </p:sp>
      <p:sp>
        <p:nvSpPr>
          <p:cNvPr id="9" name="Shape 7"/>
          <p:cNvSpPr/>
          <p:nvPr/>
        </p:nvSpPr>
        <p:spPr>
          <a:xfrm>
            <a:off x="457200" y="1645920"/>
            <a:ext cx="73152" cy="2011680"/>
          </a:xfrm>
          <a:prstGeom prst="rect">
            <a:avLst/>
          </a:prstGeom>
          <a:solidFill>
            <a:srgbClr val="16A34A"/>
          </a:solidFill>
          <a:ln/>
        </p:spPr>
      </p:sp>
      <p:sp>
        <p:nvSpPr>
          <p:cNvPr id="10" name="Text 8"/>
          <p:cNvSpPr/>
          <p:nvPr/>
        </p:nvSpPr>
        <p:spPr>
          <a:xfrm>
            <a:off x="640080" y="1737360"/>
            <a:ext cx="2194560" cy="274320"/>
          </a:xfrm>
          <a:prstGeom prst="rect">
            <a:avLst/>
          </a:prstGeom>
          <a:noFill/>
          <a:ln/>
        </p:spPr>
        <p:txBody>
          <a:bodyPr wrap="square" lIns="0" tIns="0" rIns="0" bIns="0" rtlCol="0" anchor="ctr"/>
          <a:lstStyle/>
          <a:p>
            <a:pPr indent="0" marL="0">
              <a:buNone/>
            </a:pPr>
            <a:r>
              <a:rPr lang="en-US" sz="1000" b="1" spc="400" kern="0" dirty="0">
                <a:solidFill>
                  <a:srgbClr val="A0A0A8"/>
                </a:solidFill>
                <a:latin typeface="Calibri" pitchFamily="34" charset="0"/>
                <a:ea typeface="Calibri" pitchFamily="34" charset="-122"/>
                <a:cs typeface="Calibri" pitchFamily="34" charset="-120"/>
              </a:rPr>
              <a:t>CLIENT</a:t>
            </a:r>
            <a:endParaRPr lang="en-US" sz="1000" dirty="0"/>
          </a:p>
        </p:txBody>
      </p:sp>
      <p:sp>
        <p:nvSpPr>
          <p:cNvPr id="11" name="Text 9"/>
          <p:cNvSpPr/>
          <p:nvPr/>
        </p:nvSpPr>
        <p:spPr>
          <a:xfrm>
            <a:off x="640080" y="2011680"/>
            <a:ext cx="2194560" cy="365760"/>
          </a:xfrm>
          <a:prstGeom prst="rect">
            <a:avLst/>
          </a:prstGeom>
          <a:noFill/>
          <a:ln/>
        </p:spPr>
        <p:txBody>
          <a:bodyPr wrap="square" lIns="0" tIns="0" rIns="0" bIns="0" rtlCol="0" anchor="ctr"/>
          <a:lstStyle/>
          <a:p>
            <a:pPr indent="0" marL="0">
              <a:buNone/>
            </a:pPr>
            <a:r>
              <a:rPr lang="en-US" sz="1800" b="1" dirty="0">
                <a:solidFill>
                  <a:srgbClr val="F2F2F2"/>
                </a:solidFill>
                <a:latin typeface="Calibri" pitchFamily="34" charset="0"/>
                <a:ea typeface="Calibri" pitchFamily="34" charset="-122"/>
                <a:cs typeface="Calibri" pitchFamily="34" charset="-120"/>
              </a:rPr>
              <a:t>PSLauncher.exe</a:t>
            </a:r>
            <a:endParaRPr lang="en-US" sz="1800" dirty="0"/>
          </a:p>
        </p:txBody>
      </p:sp>
      <p:sp>
        <p:nvSpPr>
          <p:cNvPr id="12" name="Text 10"/>
          <p:cNvSpPr/>
          <p:nvPr/>
        </p:nvSpPr>
        <p:spPr>
          <a:xfrm>
            <a:off x="640080" y="2423160"/>
            <a:ext cx="2194560" cy="1188720"/>
          </a:xfrm>
          <a:prstGeom prst="rect">
            <a:avLst/>
          </a:prstGeom>
          <a:noFill/>
          <a:ln/>
        </p:spPr>
        <p:txBody>
          <a:bodyPr wrap="square" lIns="0" tIns="0" rIns="0" bIns="0" rtlCol="0" anchor="ctr"/>
          <a:lstStyle/>
          <a:p>
            <a:pPr marL="342900" indent="-342900">
              <a:spcAft>
                <a:spcPts val="600"/>
              </a:spcAft>
              <a:buSzPct val="100000"/>
              <a:buChar char="■"/>
            </a:pPr>
            <a:r>
              <a:rPr lang="en-US" sz="1100" dirty="0">
                <a:solidFill>
                  <a:srgbClr val="A0A0A8"/>
                </a:solidFill>
                <a:latin typeface="Calibri" pitchFamily="34" charset="0"/>
                <a:ea typeface="Calibri" pitchFamily="34" charset="-122"/>
                <a:cs typeface="Calibri" pitchFamily="34" charset="-120"/>
              </a:rPr>
              <a:t>WPF / .NET 8</a:t>
            </a:r>
            <a:endParaRPr lang="en-US" sz="1100" dirty="0"/>
          </a:p>
          <a:p>
            <a:pPr marL="342900" indent="-342900">
              <a:spcAft>
                <a:spcPts val="600"/>
              </a:spcAft>
              <a:buSzPct val="100000"/>
              <a:buChar char="■"/>
            </a:pPr>
            <a:r>
              <a:rPr lang="en-US" sz="1100" dirty="0">
                <a:solidFill>
                  <a:srgbClr val="A0A0A8"/>
                </a:solidFill>
                <a:latin typeface="Calibri" pitchFamily="34" charset="0"/>
                <a:ea typeface="Calibri" pitchFamily="34" charset="-122"/>
                <a:cs typeface="Calibri" pitchFamily="34" charset="-120"/>
              </a:rPr>
              <a:t>License DPAPI locale</a:t>
            </a:r>
            <a:endParaRPr lang="en-US" sz="1100" dirty="0"/>
          </a:p>
          <a:p>
            <a:pPr marL="342900" indent="-342900">
              <a:spcAft>
                <a:spcPts val="600"/>
              </a:spcAft>
              <a:buSzPct val="100000"/>
              <a:buChar char="■"/>
            </a:pPr>
            <a:r>
              <a:rPr lang="en-US" sz="1100" dirty="0">
                <a:solidFill>
                  <a:srgbClr val="A0A0A8"/>
                </a:solidFill>
                <a:latin typeface="Calibri" pitchFamily="34" charset="0"/>
                <a:ea typeface="Calibri" pitchFamily="34" charset="-122"/>
                <a:cs typeface="Calibri" pitchFamily="34" charset="-120"/>
              </a:rPr>
              <a:t>Cache &amp; logs</a:t>
            </a:r>
            <a:endParaRPr lang="en-US" sz="1100" dirty="0"/>
          </a:p>
          <a:p>
            <a:pPr marL="342900" indent="-342900">
              <a:spcAft>
                <a:spcPts val="600"/>
              </a:spcAft>
              <a:buSzPct val="100000"/>
              <a:buChar char="■"/>
            </a:pPr>
            <a:r>
              <a:rPr lang="en-US" sz="1100" dirty="0">
                <a:solidFill>
                  <a:srgbClr val="A0A0A8"/>
                </a:solidFill>
                <a:latin typeface="Calibri" pitchFamily="34" charset="0"/>
                <a:ea typeface="Calibri" pitchFamily="34" charset="-122"/>
                <a:cs typeface="Calibri" pitchFamily="34" charset="-120"/>
              </a:rPr>
              <a:t>Updater intégré</a:t>
            </a:r>
            <a:endParaRPr lang="en-US" sz="1100" dirty="0"/>
          </a:p>
        </p:txBody>
      </p:sp>
      <p:sp>
        <p:nvSpPr>
          <p:cNvPr id="13" name="Shape 11"/>
          <p:cNvSpPr/>
          <p:nvPr/>
        </p:nvSpPr>
        <p:spPr>
          <a:xfrm>
            <a:off x="3017520" y="2651760"/>
            <a:ext cx="731520" cy="0"/>
          </a:xfrm>
          <a:prstGeom prst="line">
            <a:avLst/>
          </a:prstGeom>
          <a:noFill/>
          <a:ln w="31750">
            <a:solidFill>
              <a:srgbClr val="3B82F6"/>
            </a:solidFill>
            <a:prstDash val="solid"/>
          </a:ln>
        </p:spPr>
      </p:sp>
      <p:sp>
        <p:nvSpPr>
          <p:cNvPr id="14" name="Text 12"/>
          <p:cNvSpPr/>
          <p:nvPr/>
        </p:nvSpPr>
        <p:spPr>
          <a:xfrm>
            <a:off x="3017520" y="2286000"/>
            <a:ext cx="731520" cy="274320"/>
          </a:xfrm>
          <a:prstGeom prst="rect">
            <a:avLst/>
          </a:prstGeom>
          <a:noFill/>
          <a:ln/>
        </p:spPr>
        <p:txBody>
          <a:bodyPr wrap="square" lIns="0" tIns="0" rIns="0" bIns="0" rtlCol="0" anchor="ctr"/>
          <a:lstStyle/>
          <a:p>
            <a:pPr algn="ctr" indent="0" marL="0">
              <a:buNone/>
            </a:pPr>
            <a:r>
              <a:rPr lang="en-US" sz="1100" b="1" dirty="0">
                <a:solidFill>
                  <a:srgbClr val="3B82F6"/>
                </a:solidFill>
                <a:latin typeface="Calibri" pitchFamily="34" charset="0"/>
                <a:ea typeface="Calibri" pitchFamily="34" charset="-122"/>
                <a:cs typeface="Calibri" pitchFamily="34" charset="-120"/>
              </a:rPr>
              <a:t>HTTPS</a:t>
            </a:r>
            <a:endParaRPr lang="en-US" sz="1100" dirty="0"/>
          </a:p>
        </p:txBody>
      </p:sp>
      <p:sp>
        <p:nvSpPr>
          <p:cNvPr id="15" name="Shape 13"/>
          <p:cNvSpPr/>
          <p:nvPr/>
        </p:nvSpPr>
        <p:spPr>
          <a:xfrm>
            <a:off x="3794760" y="1645920"/>
            <a:ext cx="2468880" cy="2011680"/>
          </a:xfrm>
          <a:prstGeom prst="rect">
            <a:avLst/>
          </a:prstGeom>
          <a:solidFill>
            <a:srgbClr val="161B23"/>
          </a:solidFill>
          <a:ln w="12700">
            <a:solidFill>
              <a:srgbClr val="2A2F3A"/>
            </a:solidFill>
            <a:prstDash val="solid"/>
          </a:ln>
        </p:spPr>
      </p:sp>
      <p:sp>
        <p:nvSpPr>
          <p:cNvPr id="16" name="Shape 14"/>
          <p:cNvSpPr/>
          <p:nvPr/>
        </p:nvSpPr>
        <p:spPr>
          <a:xfrm>
            <a:off x="3794760" y="1645920"/>
            <a:ext cx="73152" cy="2011680"/>
          </a:xfrm>
          <a:prstGeom prst="rect">
            <a:avLst/>
          </a:prstGeom>
          <a:solidFill>
            <a:srgbClr val="3B82F6"/>
          </a:solidFill>
          <a:ln/>
        </p:spPr>
      </p:sp>
      <p:sp>
        <p:nvSpPr>
          <p:cNvPr id="17" name="Text 15"/>
          <p:cNvSpPr/>
          <p:nvPr/>
        </p:nvSpPr>
        <p:spPr>
          <a:xfrm>
            <a:off x="3977640" y="1737360"/>
            <a:ext cx="2194560" cy="274320"/>
          </a:xfrm>
          <a:prstGeom prst="rect">
            <a:avLst/>
          </a:prstGeom>
          <a:noFill/>
          <a:ln/>
        </p:spPr>
        <p:txBody>
          <a:bodyPr wrap="square" lIns="0" tIns="0" rIns="0" bIns="0" rtlCol="0" anchor="ctr"/>
          <a:lstStyle/>
          <a:p>
            <a:pPr indent="0" marL="0">
              <a:buNone/>
            </a:pPr>
            <a:r>
              <a:rPr lang="en-US" sz="1000" b="1" spc="400" kern="0" dirty="0">
                <a:solidFill>
                  <a:srgbClr val="A0A0A8"/>
                </a:solidFill>
                <a:latin typeface="Calibri" pitchFamily="34" charset="0"/>
                <a:ea typeface="Calibri" pitchFamily="34" charset="-122"/>
                <a:cs typeface="Calibri" pitchFamily="34" charset="-120"/>
              </a:rPr>
              <a:t>SERVEUR</a:t>
            </a:r>
            <a:endParaRPr lang="en-US" sz="1000" dirty="0"/>
          </a:p>
        </p:txBody>
      </p:sp>
      <p:sp>
        <p:nvSpPr>
          <p:cNvPr id="18" name="Text 16"/>
          <p:cNvSpPr/>
          <p:nvPr/>
        </p:nvSpPr>
        <p:spPr>
          <a:xfrm>
            <a:off x="3977640" y="2011680"/>
            <a:ext cx="2194560" cy="365760"/>
          </a:xfrm>
          <a:prstGeom prst="rect">
            <a:avLst/>
          </a:prstGeom>
          <a:noFill/>
          <a:ln/>
        </p:spPr>
        <p:txBody>
          <a:bodyPr wrap="square" lIns="0" tIns="0" rIns="0" bIns="0" rtlCol="0" anchor="ctr"/>
          <a:lstStyle/>
          <a:p>
            <a:pPr indent="0" marL="0">
              <a:buNone/>
            </a:pPr>
            <a:r>
              <a:rPr lang="en-US" sz="1800" b="1" dirty="0">
                <a:solidFill>
                  <a:srgbClr val="F2F2F2"/>
                </a:solidFill>
                <a:latin typeface="Calibri" pitchFamily="34" charset="0"/>
                <a:ea typeface="Calibri" pitchFamily="34" charset="-122"/>
                <a:cs typeface="Calibri" pitchFamily="34" charset="-120"/>
              </a:rPr>
              <a:t>OVH mutualisé</a:t>
            </a:r>
            <a:endParaRPr lang="en-US" sz="1800" dirty="0"/>
          </a:p>
        </p:txBody>
      </p:sp>
      <p:sp>
        <p:nvSpPr>
          <p:cNvPr id="19" name="Text 17"/>
          <p:cNvSpPr/>
          <p:nvPr/>
        </p:nvSpPr>
        <p:spPr>
          <a:xfrm>
            <a:off x="3977640" y="2423160"/>
            <a:ext cx="2194560" cy="1188720"/>
          </a:xfrm>
          <a:prstGeom prst="rect">
            <a:avLst/>
          </a:prstGeom>
          <a:noFill/>
          <a:ln/>
        </p:spPr>
        <p:txBody>
          <a:bodyPr wrap="square" lIns="0" tIns="0" rIns="0" bIns="0" rtlCol="0" anchor="ctr"/>
          <a:lstStyle/>
          <a:p>
            <a:pPr marL="342900" indent="-342900">
              <a:spcAft>
                <a:spcPts val="600"/>
              </a:spcAft>
              <a:buSzPct val="100000"/>
              <a:buChar char="■"/>
            </a:pPr>
            <a:r>
              <a:rPr lang="en-US" sz="1100" dirty="0">
                <a:solidFill>
                  <a:srgbClr val="A0A0A8"/>
                </a:solidFill>
                <a:latin typeface="Calibri" pitchFamily="34" charset="0"/>
                <a:ea typeface="Calibri" pitchFamily="34" charset="-122"/>
                <a:cs typeface="Calibri" pitchFamily="34" charset="-120"/>
              </a:rPr>
              <a:t>PHP 8.3 + Apache</a:t>
            </a:r>
            <a:endParaRPr lang="en-US" sz="1100" dirty="0"/>
          </a:p>
          <a:p>
            <a:pPr marL="342900" indent="-342900">
              <a:spcAft>
                <a:spcPts val="600"/>
              </a:spcAft>
              <a:buSzPct val="100000"/>
              <a:buChar char="■"/>
            </a:pPr>
            <a:r>
              <a:rPr lang="en-US" sz="1100" dirty="0">
                <a:solidFill>
                  <a:srgbClr val="A0A0A8"/>
                </a:solidFill>
                <a:latin typeface="Calibri" pitchFamily="34" charset="0"/>
                <a:ea typeface="Calibri" pitchFamily="34" charset="-122"/>
                <a:cs typeface="Calibri" pitchFamily="34" charset="-120"/>
              </a:rPr>
              <a:t>API REST + backoffice</a:t>
            </a:r>
            <a:endParaRPr lang="en-US" sz="1100" dirty="0"/>
          </a:p>
          <a:p>
            <a:pPr marL="342900" indent="-342900">
              <a:spcAft>
                <a:spcPts val="600"/>
              </a:spcAft>
              <a:buSzPct val="100000"/>
              <a:buChar char="■"/>
            </a:pPr>
            <a:r>
              <a:rPr lang="en-US" sz="1100" dirty="0">
                <a:solidFill>
                  <a:srgbClr val="A0A0A8"/>
                </a:solidFill>
                <a:latin typeface="Calibri" pitchFamily="34" charset="0"/>
                <a:ea typeface="Calibri" pitchFamily="34" charset="-122"/>
                <a:cs typeface="Calibri" pitchFamily="34" charset="-120"/>
              </a:rPr>
              <a:t>Manifest signé Ed25519</a:t>
            </a:r>
            <a:endParaRPr lang="en-US" sz="1100" dirty="0"/>
          </a:p>
          <a:p>
            <a:pPr marL="342900" indent="-342900">
              <a:spcAft>
                <a:spcPts val="600"/>
              </a:spcAft>
              <a:buSzPct val="100000"/>
              <a:buChar char="■"/>
            </a:pPr>
            <a:r>
              <a:rPr lang="en-US" sz="1100" dirty="0">
                <a:solidFill>
                  <a:srgbClr val="A0A0A8"/>
                </a:solidFill>
                <a:latin typeface="Calibri" pitchFamily="34" charset="0"/>
                <a:ea typeface="Calibri" pitchFamily="34" charset="-122"/>
                <a:cs typeface="Calibri" pitchFamily="34" charset="-120"/>
              </a:rPr>
              <a:t>Builds ZIPs servis HMAC</a:t>
            </a:r>
            <a:endParaRPr lang="en-US" sz="1100" dirty="0"/>
          </a:p>
        </p:txBody>
      </p:sp>
      <p:sp>
        <p:nvSpPr>
          <p:cNvPr id="20" name="Shape 18"/>
          <p:cNvSpPr/>
          <p:nvPr/>
        </p:nvSpPr>
        <p:spPr>
          <a:xfrm>
            <a:off x="6355080" y="2651760"/>
            <a:ext cx="731520" cy="0"/>
          </a:xfrm>
          <a:prstGeom prst="line">
            <a:avLst/>
          </a:prstGeom>
          <a:noFill/>
          <a:ln w="31750">
            <a:solidFill>
              <a:srgbClr val="3B82F6"/>
            </a:solidFill>
            <a:prstDash val="solid"/>
          </a:ln>
        </p:spPr>
      </p:sp>
      <p:sp>
        <p:nvSpPr>
          <p:cNvPr id="21" name="Text 19"/>
          <p:cNvSpPr/>
          <p:nvPr/>
        </p:nvSpPr>
        <p:spPr>
          <a:xfrm>
            <a:off x="6355080" y="2286000"/>
            <a:ext cx="731520" cy="274320"/>
          </a:xfrm>
          <a:prstGeom prst="rect">
            <a:avLst/>
          </a:prstGeom>
          <a:noFill/>
          <a:ln/>
        </p:spPr>
        <p:txBody>
          <a:bodyPr wrap="square" lIns="0" tIns="0" rIns="0" bIns="0" rtlCol="0" anchor="ctr"/>
          <a:lstStyle/>
          <a:p>
            <a:pPr algn="ctr" indent="0" marL="0">
              <a:buNone/>
            </a:pPr>
            <a:r>
              <a:rPr lang="en-US" sz="1100" b="1" dirty="0">
                <a:solidFill>
                  <a:srgbClr val="3B82F6"/>
                </a:solidFill>
                <a:latin typeface="Calibri" pitchFamily="34" charset="0"/>
                <a:ea typeface="Calibri" pitchFamily="34" charset="-122"/>
                <a:cs typeface="Calibri" pitchFamily="34" charset="-120"/>
              </a:rPr>
              <a:t>PDO</a:t>
            </a:r>
            <a:endParaRPr lang="en-US" sz="1100" dirty="0"/>
          </a:p>
        </p:txBody>
      </p:sp>
      <p:sp>
        <p:nvSpPr>
          <p:cNvPr id="22" name="Shape 20"/>
          <p:cNvSpPr/>
          <p:nvPr/>
        </p:nvSpPr>
        <p:spPr>
          <a:xfrm>
            <a:off x="7132320" y="1645920"/>
            <a:ext cx="2011680" cy="2011680"/>
          </a:xfrm>
          <a:prstGeom prst="rect">
            <a:avLst/>
          </a:prstGeom>
          <a:solidFill>
            <a:srgbClr val="161B23"/>
          </a:solidFill>
          <a:ln w="12700">
            <a:solidFill>
              <a:srgbClr val="2A2F3A"/>
            </a:solidFill>
            <a:prstDash val="solid"/>
          </a:ln>
        </p:spPr>
      </p:sp>
      <p:sp>
        <p:nvSpPr>
          <p:cNvPr id="23" name="Shape 21"/>
          <p:cNvSpPr/>
          <p:nvPr/>
        </p:nvSpPr>
        <p:spPr>
          <a:xfrm>
            <a:off x="7132320" y="1645920"/>
            <a:ext cx="73152" cy="2011680"/>
          </a:xfrm>
          <a:prstGeom prst="rect">
            <a:avLst/>
          </a:prstGeom>
          <a:solidFill>
            <a:srgbClr val="F59E0B"/>
          </a:solidFill>
          <a:ln/>
        </p:spPr>
      </p:sp>
      <p:sp>
        <p:nvSpPr>
          <p:cNvPr id="24" name="Text 22"/>
          <p:cNvSpPr/>
          <p:nvPr/>
        </p:nvSpPr>
        <p:spPr>
          <a:xfrm>
            <a:off x="7315200" y="1737360"/>
            <a:ext cx="1828800" cy="274320"/>
          </a:xfrm>
          <a:prstGeom prst="rect">
            <a:avLst/>
          </a:prstGeom>
          <a:noFill/>
          <a:ln/>
        </p:spPr>
        <p:txBody>
          <a:bodyPr wrap="square" lIns="0" tIns="0" rIns="0" bIns="0" rtlCol="0" anchor="ctr"/>
          <a:lstStyle/>
          <a:p>
            <a:pPr indent="0" marL="0">
              <a:buNone/>
            </a:pPr>
            <a:r>
              <a:rPr lang="en-US" sz="1000" b="1" spc="400" kern="0" dirty="0">
                <a:solidFill>
                  <a:srgbClr val="A0A0A8"/>
                </a:solidFill>
                <a:latin typeface="Calibri" pitchFamily="34" charset="0"/>
                <a:ea typeface="Calibri" pitchFamily="34" charset="-122"/>
                <a:cs typeface="Calibri" pitchFamily="34" charset="-120"/>
              </a:rPr>
              <a:t>BASE</a:t>
            </a:r>
            <a:endParaRPr lang="en-US" sz="1000" dirty="0"/>
          </a:p>
        </p:txBody>
      </p:sp>
      <p:sp>
        <p:nvSpPr>
          <p:cNvPr id="25" name="Text 23"/>
          <p:cNvSpPr/>
          <p:nvPr/>
        </p:nvSpPr>
        <p:spPr>
          <a:xfrm>
            <a:off x="7315200" y="2011680"/>
            <a:ext cx="1828800" cy="365760"/>
          </a:xfrm>
          <a:prstGeom prst="rect">
            <a:avLst/>
          </a:prstGeom>
          <a:noFill/>
          <a:ln/>
        </p:spPr>
        <p:txBody>
          <a:bodyPr wrap="square" lIns="0" tIns="0" rIns="0" bIns="0" rtlCol="0" anchor="ctr"/>
          <a:lstStyle/>
          <a:p>
            <a:pPr indent="0" marL="0">
              <a:buNone/>
            </a:pPr>
            <a:r>
              <a:rPr lang="en-US" sz="1800" b="1" dirty="0">
                <a:solidFill>
                  <a:srgbClr val="F2F2F2"/>
                </a:solidFill>
                <a:latin typeface="Calibri" pitchFamily="34" charset="0"/>
                <a:ea typeface="Calibri" pitchFamily="34" charset="-122"/>
                <a:cs typeface="Calibri" pitchFamily="34" charset="-120"/>
              </a:rPr>
              <a:t>MySQL OVH</a:t>
            </a:r>
            <a:endParaRPr lang="en-US" sz="1800" dirty="0"/>
          </a:p>
        </p:txBody>
      </p:sp>
      <p:sp>
        <p:nvSpPr>
          <p:cNvPr id="26" name="Text 24"/>
          <p:cNvSpPr/>
          <p:nvPr/>
        </p:nvSpPr>
        <p:spPr>
          <a:xfrm>
            <a:off x="7315200" y="2423160"/>
            <a:ext cx="1828800" cy="1188720"/>
          </a:xfrm>
          <a:prstGeom prst="rect">
            <a:avLst/>
          </a:prstGeom>
          <a:noFill/>
          <a:ln/>
        </p:spPr>
        <p:txBody>
          <a:bodyPr wrap="square" lIns="0" tIns="0" rIns="0" bIns="0" rtlCol="0" anchor="ctr"/>
          <a:lstStyle/>
          <a:p>
            <a:pPr marL="342900" indent="-342900">
              <a:spcAft>
                <a:spcPts val="600"/>
              </a:spcAft>
              <a:buSzPct val="100000"/>
              <a:buChar char="■"/>
            </a:pPr>
            <a:r>
              <a:rPr lang="en-US" sz="1100" dirty="0">
                <a:solidFill>
                  <a:srgbClr val="A0A0A8"/>
                </a:solidFill>
                <a:latin typeface="Calibri" pitchFamily="34" charset="0"/>
                <a:ea typeface="Calibri" pitchFamily="34" charset="-122"/>
                <a:cs typeface="Calibri" pitchFamily="34" charset="-120"/>
              </a:rPr>
              <a:t>licenses</a:t>
            </a:r>
            <a:endParaRPr lang="en-US" sz="1100" dirty="0"/>
          </a:p>
          <a:p>
            <a:pPr marL="342900" indent="-342900">
              <a:spcAft>
                <a:spcPts val="600"/>
              </a:spcAft>
              <a:buSzPct val="100000"/>
              <a:buChar char="■"/>
            </a:pPr>
            <a:r>
              <a:rPr lang="en-US" sz="1100" dirty="0">
                <a:solidFill>
                  <a:srgbClr val="A0A0A8"/>
                </a:solidFill>
                <a:latin typeface="Calibri" pitchFamily="34" charset="0"/>
                <a:ea typeface="Calibri" pitchFamily="34" charset="-122"/>
                <a:cs typeface="Calibri" pitchFamily="34" charset="-120"/>
              </a:rPr>
              <a:t>license_machines</a:t>
            </a:r>
            <a:endParaRPr lang="en-US" sz="1100" dirty="0"/>
          </a:p>
          <a:p>
            <a:pPr marL="342900" indent="-342900">
              <a:spcAft>
                <a:spcPts val="600"/>
              </a:spcAft>
              <a:buSzPct val="100000"/>
              <a:buChar char="■"/>
            </a:pPr>
            <a:r>
              <a:rPr lang="en-US" sz="1100" dirty="0">
                <a:solidFill>
                  <a:srgbClr val="A0A0A8"/>
                </a:solidFill>
                <a:latin typeface="Calibri" pitchFamily="34" charset="0"/>
                <a:ea typeface="Calibri" pitchFamily="34" charset="-122"/>
                <a:cs typeface="Calibri" pitchFamily="34" charset="-120"/>
              </a:rPr>
              <a:t>rate_limit</a:t>
            </a:r>
            <a:endParaRPr lang="en-US" sz="1100" dirty="0"/>
          </a:p>
          <a:p>
            <a:pPr marL="342900" indent="-342900">
              <a:spcAft>
                <a:spcPts val="600"/>
              </a:spcAft>
              <a:buSzPct val="100000"/>
              <a:buChar char="■"/>
            </a:pPr>
            <a:r>
              <a:rPr lang="en-US" sz="1100" dirty="0">
                <a:solidFill>
                  <a:srgbClr val="A0A0A8"/>
                </a:solidFill>
                <a:latin typeface="Calibri" pitchFamily="34" charset="0"/>
                <a:ea typeface="Calibri" pitchFamily="34" charset="-122"/>
                <a:cs typeface="Calibri" pitchFamily="34" charset="-120"/>
              </a:rPr>
              <a:t>audit_log</a:t>
            </a:r>
            <a:endParaRPr lang="en-US" sz="1100" dirty="0"/>
          </a:p>
        </p:txBody>
      </p:sp>
      <p:sp>
        <p:nvSpPr>
          <p:cNvPr id="27" name="Text 25"/>
          <p:cNvSpPr/>
          <p:nvPr/>
        </p:nvSpPr>
        <p:spPr>
          <a:xfrm>
            <a:off x="457200" y="4023360"/>
            <a:ext cx="8229600" cy="548640"/>
          </a:xfrm>
          <a:prstGeom prst="rect">
            <a:avLst/>
          </a:prstGeom>
          <a:noFill/>
          <a:ln/>
        </p:spPr>
        <p:txBody>
          <a:bodyPr wrap="square" lIns="0" tIns="0" rIns="0" bIns="0" rtlCol="0" anchor="ctr"/>
          <a:lstStyle/>
          <a:p>
            <a:pPr indent="0" marL="0">
              <a:buNone/>
            </a:pPr>
            <a:r>
              <a:rPr lang="en-US" sz="1100" i="1" dirty="0">
                <a:solidFill>
                  <a:srgbClr val="A0A0A8"/>
                </a:solidFill>
                <a:latin typeface="Calibri" pitchFamily="34" charset="0"/>
                <a:ea typeface="Calibri" pitchFamily="34" charset="-122"/>
                <a:cs typeface="Calibri" pitchFamily="34" charset="-120"/>
              </a:rPr>
              <a:t>Le launcher conserve sa license en cache local (DPAPI scope CurrentUser) et fonctionne offline 7 jours après la dernière validation serveur.</a:t>
            </a:r>
            <a:endParaRPr lang="en-US" sz="11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00000"/>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3B82F6"/>
          </a:solidFill>
          <a:ln/>
        </p:spPr>
      </p:sp>
      <p:sp>
        <p:nvSpPr>
          <p:cNvPr id="3" name="Text 1"/>
          <p:cNvSpPr/>
          <p:nvPr/>
        </p:nvSpPr>
        <p:spPr>
          <a:xfrm>
            <a:off x="457200" y="228600"/>
            <a:ext cx="8229600" cy="274320"/>
          </a:xfrm>
          <a:prstGeom prst="rect">
            <a:avLst/>
          </a:prstGeom>
          <a:noFill/>
          <a:ln/>
        </p:spPr>
        <p:txBody>
          <a:bodyPr wrap="square" lIns="0" tIns="0" rIns="0" bIns="0" rtlCol="0" anchor="ctr"/>
          <a:lstStyle/>
          <a:p>
            <a:pPr indent="0" marL="0">
              <a:buNone/>
            </a:pPr>
            <a:r>
              <a:rPr lang="en-US" sz="1100" b="1" spc="400" kern="0" dirty="0">
                <a:solidFill>
                  <a:srgbClr val="3B82F6"/>
                </a:solidFill>
                <a:latin typeface="Calibri" pitchFamily="34" charset="0"/>
                <a:ea typeface="Calibri" pitchFamily="34" charset="-122"/>
                <a:cs typeface="Calibri" pitchFamily="34" charset="-120"/>
              </a:rPr>
              <a:t>SECTION 2 — PREMIÈRE FOIS UNIQUEMENT</a:t>
            </a:r>
            <a:endParaRPr lang="en-US" sz="1100" dirty="0"/>
          </a:p>
        </p:txBody>
      </p:sp>
      <p:sp>
        <p:nvSpPr>
          <p:cNvPr id="4" name="Text 2"/>
          <p:cNvSpPr/>
          <p:nvPr/>
        </p:nvSpPr>
        <p:spPr>
          <a:xfrm>
            <a:off x="457200" y="502920"/>
            <a:ext cx="8229600" cy="640080"/>
          </a:xfrm>
          <a:prstGeom prst="rect">
            <a:avLst/>
          </a:prstGeom>
          <a:noFill/>
          <a:ln/>
        </p:spPr>
        <p:txBody>
          <a:bodyPr wrap="square" lIns="0" tIns="0" rIns="0" bIns="0" rtlCol="0" anchor="ctr"/>
          <a:lstStyle/>
          <a:p>
            <a:pPr indent="0" marL="0">
              <a:buNone/>
            </a:pPr>
            <a:r>
              <a:rPr lang="en-US" sz="3200" b="1" dirty="0">
                <a:solidFill>
                  <a:srgbClr val="F2F2F2"/>
                </a:solidFill>
                <a:latin typeface="Calibri" pitchFamily="34" charset="0"/>
                <a:ea typeface="Calibri" pitchFamily="34" charset="-122"/>
                <a:cs typeface="Calibri" pitchFamily="34" charset="-120"/>
              </a:rPr>
              <a:t>Setup OVH initial</a:t>
            </a:r>
            <a:endParaRPr lang="en-US" sz="3200" dirty="0"/>
          </a:p>
        </p:txBody>
      </p:sp>
      <p:sp>
        <p:nvSpPr>
          <p:cNvPr id="5" name="Shape 3"/>
          <p:cNvSpPr/>
          <p:nvPr/>
        </p:nvSpPr>
        <p:spPr>
          <a:xfrm>
            <a:off x="457200" y="1188720"/>
            <a:ext cx="1097280" cy="0"/>
          </a:xfrm>
          <a:prstGeom prst="line">
            <a:avLst/>
          </a:prstGeom>
          <a:noFill/>
          <a:ln w="25400">
            <a:solidFill>
              <a:srgbClr val="3B82F6"/>
            </a:solidFill>
            <a:prstDash val="solid"/>
          </a:ln>
        </p:spPr>
      </p:sp>
      <p:sp>
        <p:nvSpPr>
          <p:cNvPr id="6" name="Text 4"/>
          <p:cNvSpPr/>
          <p:nvPr/>
        </p:nvSpPr>
        <p:spPr>
          <a:xfrm>
            <a:off x="457200" y="4823460"/>
            <a:ext cx="7315200" cy="228600"/>
          </a:xfrm>
          <a:prstGeom prst="rect">
            <a:avLst/>
          </a:prstGeom>
          <a:noFill/>
          <a:ln/>
        </p:spPr>
        <p:txBody>
          <a:bodyPr wrap="square" lIns="0" tIns="0" rIns="0" bIns="0" rtlCol="0" anchor="ctr"/>
          <a:lstStyle/>
          <a:p>
            <a:pPr indent="0" marL="0">
              <a:buNone/>
            </a:pPr>
            <a:r>
              <a:rPr lang="en-US" sz="900" dirty="0">
                <a:solidFill>
                  <a:srgbClr val="A0A0A8"/>
                </a:solidFill>
                <a:latin typeface="Calibri" pitchFamily="34" charset="0"/>
                <a:ea typeface="Calibri" pitchFamily="34" charset="-122"/>
                <a:cs typeface="Calibri" pitchFamily="34" charset="-120"/>
              </a:rPr>
              <a:t>PS_LAUNCHER  •  Documentation Interne  •  ASTERION VR</a:t>
            </a:r>
            <a:endParaRPr lang="en-US" sz="900" dirty="0"/>
          </a:p>
        </p:txBody>
      </p:sp>
      <p:sp>
        <p:nvSpPr>
          <p:cNvPr id="7" name="Text 5"/>
          <p:cNvSpPr/>
          <p:nvPr/>
        </p:nvSpPr>
        <p:spPr>
          <a:xfrm>
            <a:off x="8229600" y="4823460"/>
            <a:ext cx="457200" cy="228600"/>
          </a:xfrm>
          <a:prstGeom prst="rect">
            <a:avLst/>
          </a:prstGeom>
          <a:noFill/>
          <a:ln/>
        </p:spPr>
        <p:txBody>
          <a:bodyPr wrap="square" lIns="0" tIns="0" rIns="0" bIns="0" rtlCol="0" anchor="ctr"/>
          <a:lstStyle/>
          <a:p>
            <a:pPr algn="r" indent="0" marL="0">
              <a:buNone/>
            </a:pPr>
            <a:r>
              <a:rPr lang="en-US" sz="900" dirty="0">
                <a:solidFill>
                  <a:srgbClr val="A0A0A8"/>
                </a:solidFill>
                <a:latin typeface="Calibri" pitchFamily="34" charset="0"/>
                <a:ea typeface="Calibri" pitchFamily="34" charset="-122"/>
                <a:cs typeface="Calibri" pitchFamily="34" charset="-120"/>
              </a:rPr>
              <a:t>4</a:t>
            </a:r>
            <a:endParaRPr lang="en-US" sz="900" dirty="0"/>
          </a:p>
        </p:txBody>
      </p:sp>
      <p:sp>
        <p:nvSpPr>
          <p:cNvPr id="8" name="Shape 6"/>
          <p:cNvSpPr/>
          <p:nvPr/>
        </p:nvSpPr>
        <p:spPr>
          <a:xfrm>
            <a:off x="457200" y="1371600"/>
            <a:ext cx="8229600" cy="777240"/>
          </a:xfrm>
          <a:prstGeom prst="rect">
            <a:avLst/>
          </a:prstGeom>
          <a:solidFill>
            <a:srgbClr val="161B23"/>
          </a:solidFill>
          <a:ln w="12700">
            <a:solidFill>
              <a:srgbClr val="2A2F3A"/>
            </a:solidFill>
            <a:prstDash val="solid"/>
          </a:ln>
        </p:spPr>
      </p:sp>
      <p:sp>
        <p:nvSpPr>
          <p:cNvPr id="9" name="Shape 7"/>
          <p:cNvSpPr/>
          <p:nvPr/>
        </p:nvSpPr>
        <p:spPr>
          <a:xfrm>
            <a:off x="640080" y="1554480"/>
            <a:ext cx="411480" cy="411480"/>
          </a:xfrm>
          <a:prstGeom prst="ellipse">
            <a:avLst/>
          </a:prstGeom>
          <a:solidFill>
            <a:srgbClr val="3B82F6"/>
          </a:solidFill>
          <a:ln/>
        </p:spPr>
      </p:sp>
      <p:sp>
        <p:nvSpPr>
          <p:cNvPr id="10" name="Text 8"/>
          <p:cNvSpPr/>
          <p:nvPr/>
        </p:nvSpPr>
        <p:spPr>
          <a:xfrm>
            <a:off x="640080" y="1554480"/>
            <a:ext cx="411480" cy="411480"/>
          </a:xfrm>
          <a:prstGeom prst="rect">
            <a:avLst/>
          </a:prstGeom>
          <a:noFill/>
          <a:ln/>
        </p:spPr>
        <p:txBody>
          <a:bodyPr wrap="square" lIns="0" tIns="0" rIns="0" bIns="0" rtlCol="0" anchor="ctr"/>
          <a:lstStyle/>
          <a:p>
            <a:pPr algn="ctr" indent="0" marL="0">
              <a:buNone/>
            </a:pPr>
            <a:r>
              <a:rPr lang="en-US" sz="1600" b="1" dirty="0">
                <a:solidFill>
                  <a:srgbClr val="FFFFFF"/>
                </a:solidFill>
                <a:latin typeface="Calibri" pitchFamily="34" charset="0"/>
                <a:ea typeface="Calibri" pitchFamily="34" charset="-122"/>
                <a:cs typeface="Calibri" pitchFamily="34" charset="-120"/>
              </a:rPr>
              <a:t>1</a:t>
            </a:r>
            <a:endParaRPr lang="en-US" sz="1600" dirty="0"/>
          </a:p>
        </p:txBody>
      </p:sp>
      <p:sp>
        <p:nvSpPr>
          <p:cNvPr id="11" name="Text 9"/>
          <p:cNvSpPr/>
          <p:nvPr/>
        </p:nvSpPr>
        <p:spPr>
          <a:xfrm>
            <a:off x="1280160" y="1463040"/>
            <a:ext cx="6858000" cy="274320"/>
          </a:xfrm>
          <a:prstGeom prst="rect">
            <a:avLst/>
          </a:prstGeom>
          <a:noFill/>
          <a:ln/>
        </p:spPr>
        <p:txBody>
          <a:bodyPr wrap="square" lIns="0" tIns="0" rIns="0" bIns="0" rtlCol="0" anchor="ctr"/>
          <a:lstStyle/>
          <a:p>
            <a:pPr indent="0" marL="0">
              <a:buNone/>
            </a:pPr>
            <a:r>
              <a:rPr lang="en-US" sz="1400" b="1" dirty="0">
                <a:solidFill>
                  <a:srgbClr val="F2F2F2"/>
                </a:solidFill>
                <a:latin typeface="Calibri" pitchFamily="34" charset="0"/>
                <a:ea typeface="Calibri" pitchFamily="34" charset="-122"/>
                <a:cs typeface="Calibri" pitchFamily="34" charset="-120"/>
              </a:rPr>
              <a:t>Créer la base MySQL</a:t>
            </a:r>
            <a:endParaRPr lang="en-US" sz="1400" dirty="0"/>
          </a:p>
        </p:txBody>
      </p:sp>
      <p:sp>
        <p:nvSpPr>
          <p:cNvPr id="12" name="Text 10"/>
          <p:cNvSpPr/>
          <p:nvPr/>
        </p:nvSpPr>
        <p:spPr>
          <a:xfrm>
            <a:off x="1280160" y="1737360"/>
            <a:ext cx="6858000" cy="365760"/>
          </a:xfrm>
          <a:prstGeom prst="rect">
            <a:avLst/>
          </a:prstGeom>
          <a:noFill/>
          <a:ln/>
        </p:spPr>
        <p:txBody>
          <a:bodyPr wrap="square" lIns="0" tIns="0" rIns="0" bIns="0" rtlCol="0" anchor="ctr"/>
          <a:lstStyle/>
          <a:p>
            <a:pPr indent="0" marL="0">
              <a:buNone/>
            </a:pPr>
            <a:r>
              <a:rPr lang="en-US" sz="1100" dirty="0">
                <a:solidFill>
                  <a:srgbClr val="A0A0A8"/>
                </a:solidFill>
                <a:latin typeface="Calibri" pitchFamily="34" charset="0"/>
                <a:ea typeface="Calibri" pitchFamily="34" charset="-122"/>
                <a:cs typeface="Calibri" pitchFamily="34" charset="-120"/>
              </a:rPr>
              <a:t>Manager OVH → Bases de données → Créer.</a:t>
            </a:r>
            <a:endParaRPr lang="en-US" sz="1100" dirty="0"/>
          </a:p>
          <a:p>
            <a:pPr indent="0" marL="0">
              <a:buNone/>
            </a:pPr>
            <a:r>
              <a:rPr lang="en-US" sz="1100" dirty="0">
                <a:solidFill>
                  <a:srgbClr val="A0A0A8"/>
                </a:solidFill>
                <a:latin typeface="Calibri" pitchFamily="34" charset="0"/>
                <a:ea typeface="Calibri" pitchFamily="34" charset="-122"/>
                <a:cs typeface="Calibri" pitchFamily="34" charset="-120"/>
              </a:rPr>
              <a:t>Noter host, user, password, nom.</a:t>
            </a:r>
            <a:endParaRPr lang="en-US" sz="1100" dirty="0"/>
          </a:p>
        </p:txBody>
      </p:sp>
      <p:sp>
        <p:nvSpPr>
          <p:cNvPr id="13" name="Shape 11"/>
          <p:cNvSpPr/>
          <p:nvPr/>
        </p:nvSpPr>
        <p:spPr>
          <a:xfrm>
            <a:off x="457200" y="2240280"/>
            <a:ext cx="8229600" cy="777240"/>
          </a:xfrm>
          <a:prstGeom prst="rect">
            <a:avLst/>
          </a:prstGeom>
          <a:solidFill>
            <a:srgbClr val="161B23"/>
          </a:solidFill>
          <a:ln w="12700">
            <a:solidFill>
              <a:srgbClr val="2A2F3A"/>
            </a:solidFill>
            <a:prstDash val="solid"/>
          </a:ln>
        </p:spPr>
      </p:sp>
      <p:sp>
        <p:nvSpPr>
          <p:cNvPr id="14" name="Shape 12"/>
          <p:cNvSpPr/>
          <p:nvPr/>
        </p:nvSpPr>
        <p:spPr>
          <a:xfrm>
            <a:off x="640080" y="2423160"/>
            <a:ext cx="411480" cy="411480"/>
          </a:xfrm>
          <a:prstGeom prst="ellipse">
            <a:avLst/>
          </a:prstGeom>
          <a:solidFill>
            <a:srgbClr val="3B82F6"/>
          </a:solidFill>
          <a:ln/>
        </p:spPr>
      </p:sp>
      <p:sp>
        <p:nvSpPr>
          <p:cNvPr id="15" name="Text 13"/>
          <p:cNvSpPr/>
          <p:nvPr/>
        </p:nvSpPr>
        <p:spPr>
          <a:xfrm>
            <a:off x="640080" y="2423160"/>
            <a:ext cx="411480" cy="411480"/>
          </a:xfrm>
          <a:prstGeom prst="rect">
            <a:avLst/>
          </a:prstGeom>
          <a:noFill/>
          <a:ln/>
        </p:spPr>
        <p:txBody>
          <a:bodyPr wrap="square" lIns="0" tIns="0" rIns="0" bIns="0" rtlCol="0" anchor="ctr"/>
          <a:lstStyle/>
          <a:p>
            <a:pPr algn="ctr" indent="0" marL="0">
              <a:buNone/>
            </a:pPr>
            <a:r>
              <a:rPr lang="en-US" sz="1600" b="1" dirty="0">
                <a:solidFill>
                  <a:srgbClr val="FFFFFF"/>
                </a:solidFill>
                <a:latin typeface="Calibri" pitchFamily="34" charset="0"/>
                <a:ea typeface="Calibri" pitchFamily="34" charset="-122"/>
                <a:cs typeface="Calibri" pitchFamily="34" charset="-120"/>
              </a:rPr>
              <a:t>2</a:t>
            </a:r>
            <a:endParaRPr lang="en-US" sz="1600" dirty="0"/>
          </a:p>
        </p:txBody>
      </p:sp>
      <p:sp>
        <p:nvSpPr>
          <p:cNvPr id="16" name="Text 14"/>
          <p:cNvSpPr/>
          <p:nvPr/>
        </p:nvSpPr>
        <p:spPr>
          <a:xfrm>
            <a:off x="1280160" y="2331720"/>
            <a:ext cx="6858000" cy="274320"/>
          </a:xfrm>
          <a:prstGeom prst="rect">
            <a:avLst/>
          </a:prstGeom>
          <a:noFill/>
          <a:ln/>
        </p:spPr>
        <p:txBody>
          <a:bodyPr wrap="square" lIns="0" tIns="0" rIns="0" bIns="0" rtlCol="0" anchor="ctr"/>
          <a:lstStyle/>
          <a:p>
            <a:pPr indent="0" marL="0">
              <a:buNone/>
            </a:pPr>
            <a:r>
              <a:rPr lang="en-US" sz="1400" b="1" dirty="0">
                <a:solidFill>
                  <a:srgbClr val="F2F2F2"/>
                </a:solidFill>
                <a:latin typeface="Calibri" pitchFamily="34" charset="0"/>
                <a:ea typeface="Calibri" pitchFamily="34" charset="-122"/>
                <a:cs typeface="Calibri" pitchFamily="34" charset="-120"/>
              </a:rPr>
              <a:t>Jouer la migration</a:t>
            </a:r>
            <a:endParaRPr lang="en-US" sz="1400" dirty="0"/>
          </a:p>
        </p:txBody>
      </p:sp>
      <p:sp>
        <p:nvSpPr>
          <p:cNvPr id="17" name="Text 15"/>
          <p:cNvSpPr/>
          <p:nvPr/>
        </p:nvSpPr>
        <p:spPr>
          <a:xfrm>
            <a:off x="1280160" y="2606040"/>
            <a:ext cx="6858000" cy="365760"/>
          </a:xfrm>
          <a:prstGeom prst="rect">
            <a:avLst/>
          </a:prstGeom>
          <a:noFill/>
          <a:ln/>
        </p:spPr>
        <p:txBody>
          <a:bodyPr wrap="square" lIns="0" tIns="0" rIns="0" bIns="0" rtlCol="0" anchor="ctr"/>
          <a:lstStyle/>
          <a:p>
            <a:pPr indent="0" marL="0">
              <a:buNone/>
            </a:pPr>
            <a:r>
              <a:rPr lang="en-US" sz="1100" dirty="0">
                <a:solidFill>
                  <a:srgbClr val="A0A0A8"/>
                </a:solidFill>
                <a:latin typeface="Calibri" pitchFamily="34" charset="0"/>
                <a:ea typeface="Calibri" pitchFamily="34" charset="-122"/>
                <a:cs typeface="Calibri" pitchFamily="34" charset="-120"/>
              </a:rPr>
              <a:t>PhpMyAdmin OVH → onglet SQL → coller migrations/001_init.sql</a:t>
            </a:r>
            <a:endParaRPr lang="en-US" sz="1100" dirty="0"/>
          </a:p>
          <a:p>
            <a:pPr indent="0" marL="0">
              <a:buNone/>
            </a:pPr>
            <a:r>
              <a:rPr lang="en-US" sz="1100" dirty="0">
                <a:solidFill>
                  <a:srgbClr val="A0A0A8"/>
                </a:solidFill>
                <a:latin typeface="Calibri" pitchFamily="34" charset="0"/>
                <a:ea typeface="Calibri" pitchFamily="34" charset="-122"/>
                <a:cs typeface="Calibri" pitchFamily="34" charset="-120"/>
              </a:rPr>
              <a:t>(crée 4 tables : licenses, license_machines, rate_limit, audit_log)</a:t>
            </a:r>
            <a:endParaRPr lang="en-US" sz="1100" dirty="0"/>
          </a:p>
        </p:txBody>
      </p:sp>
      <p:sp>
        <p:nvSpPr>
          <p:cNvPr id="18" name="Shape 16"/>
          <p:cNvSpPr/>
          <p:nvPr/>
        </p:nvSpPr>
        <p:spPr>
          <a:xfrm>
            <a:off x="457200" y="3108960"/>
            <a:ext cx="8229600" cy="777240"/>
          </a:xfrm>
          <a:prstGeom prst="rect">
            <a:avLst/>
          </a:prstGeom>
          <a:solidFill>
            <a:srgbClr val="161B23"/>
          </a:solidFill>
          <a:ln w="12700">
            <a:solidFill>
              <a:srgbClr val="2A2F3A"/>
            </a:solidFill>
            <a:prstDash val="solid"/>
          </a:ln>
        </p:spPr>
      </p:sp>
      <p:sp>
        <p:nvSpPr>
          <p:cNvPr id="19" name="Shape 17"/>
          <p:cNvSpPr/>
          <p:nvPr/>
        </p:nvSpPr>
        <p:spPr>
          <a:xfrm>
            <a:off x="640080" y="3291840"/>
            <a:ext cx="411480" cy="411480"/>
          </a:xfrm>
          <a:prstGeom prst="ellipse">
            <a:avLst/>
          </a:prstGeom>
          <a:solidFill>
            <a:srgbClr val="3B82F6"/>
          </a:solidFill>
          <a:ln/>
        </p:spPr>
      </p:sp>
      <p:sp>
        <p:nvSpPr>
          <p:cNvPr id="20" name="Text 18"/>
          <p:cNvSpPr/>
          <p:nvPr/>
        </p:nvSpPr>
        <p:spPr>
          <a:xfrm>
            <a:off x="640080" y="3291840"/>
            <a:ext cx="411480" cy="411480"/>
          </a:xfrm>
          <a:prstGeom prst="rect">
            <a:avLst/>
          </a:prstGeom>
          <a:noFill/>
          <a:ln/>
        </p:spPr>
        <p:txBody>
          <a:bodyPr wrap="square" lIns="0" tIns="0" rIns="0" bIns="0" rtlCol="0" anchor="ctr"/>
          <a:lstStyle/>
          <a:p>
            <a:pPr algn="ctr" indent="0" marL="0">
              <a:buNone/>
            </a:pPr>
            <a:r>
              <a:rPr lang="en-US" sz="1600" b="1" dirty="0">
                <a:solidFill>
                  <a:srgbClr val="FFFFFF"/>
                </a:solidFill>
                <a:latin typeface="Calibri" pitchFamily="34" charset="0"/>
                <a:ea typeface="Calibri" pitchFamily="34" charset="-122"/>
                <a:cs typeface="Calibri" pitchFamily="34" charset="-120"/>
              </a:rPr>
              <a:t>3</a:t>
            </a:r>
            <a:endParaRPr lang="en-US" sz="1600" dirty="0"/>
          </a:p>
        </p:txBody>
      </p:sp>
      <p:sp>
        <p:nvSpPr>
          <p:cNvPr id="21" name="Text 19"/>
          <p:cNvSpPr/>
          <p:nvPr/>
        </p:nvSpPr>
        <p:spPr>
          <a:xfrm>
            <a:off x="1280160" y="3200400"/>
            <a:ext cx="6858000" cy="274320"/>
          </a:xfrm>
          <a:prstGeom prst="rect">
            <a:avLst/>
          </a:prstGeom>
          <a:noFill/>
          <a:ln/>
        </p:spPr>
        <p:txBody>
          <a:bodyPr wrap="square" lIns="0" tIns="0" rIns="0" bIns="0" rtlCol="0" anchor="ctr"/>
          <a:lstStyle/>
          <a:p>
            <a:pPr indent="0" marL="0">
              <a:buNone/>
            </a:pPr>
            <a:r>
              <a:rPr lang="en-US" sz="1400" b="1" dirty="0">
                <a:solidFill>
                  <a:srgbClr val="F2F2F2"/>
                </a:solidFill>
                <a:latin typeface="Calibri" pitchFamily="34" charset="0"/>
                <a:ea typeface="Calibri" pitchFamily="34" charset="-122"/>
                <a:cs typeface="Calibri" pitchFamily="34" charset="-120"/>
              </a:rPr>
              <a:t>Uploader le code en SFTP</a:t>
            </a:r>
            <a:endParaRPr lang="en-US" sz="1400" dirty="0"/>
          </a:p>
        </p:txBody>
      </p:sp>
      <p:sp>
        <p:nvSpPr>
          <p:cNvPr id="22" name="Text 20"/>
          <p:cNvSpPr/>
          <p:nvPr/>
        </p:nvSpPr>
        <p:spPr>
          <a:xfrm>
            <a:off x="1280160" y="3474720"/>
            <a:ext cx="6858000" cy="365760"/>
          </a:xfrm>
          <a:prstGeom prst="rect">
            <a:avLst/>
          </a:prstGeom>
          <a:noFill/>
          <a:ln/>
        </p:spPr>
        <p:txBody>
          <a:bodyPr wrap="square" lIns="0" tIns="0" rIns="0" bIns="0" rtlCol="0" anchor="ctr"/>
          <a:lstStyle/>
          <a:p>
            <a:pPr indent="0" marL="0">
              <a:buNone/>
            </a:pPr>
            <a:r>
              <a:rPr lang="en-US" sz="1100" dirty="0">
                <a:solidFill>
                  <a:srgbClr val="A0A0A8"/>
                </a:solidFill>
                <a:latin typeface="Calibri" pitchFamily="34" charset="0"/>
                <a:ea typeface="Calibri" pitchFamily="34" charset="-122"/>
                <a:cs typeface="Calibri" pitchFamily="34" charset="-120"/>
              </a:rPr>
              <a:t>server/ → www/PS_Launcher/</a:t>
            </a:r>
            <a:endParaRPr lang="en-US" sz="1100" dirty="0"/>
          </a:p>
          <a:p>
            <a:pPr indent="0" marL="0">
              <a:buNone/>
            </a:pPr>
            <a:r>
              <a:rPr lang="en-US" sz="1100" dirty="0">
                <a:solidFill>
                  <a:srgbClr val="A0A0A8"/>
                </a:solidFill>
                <a:latin typeface="Calibri" pitchFamily="34" charset="0"/>
                <a:ea typeface="Calibri" pitchFamily="34" charset="-122"/>
                <a:cs typeface="Calibri" pitchFamily="34" charset="-120"/>
              </a:rPr>
              <a:t>Respecter l'arborescence : api/, admin/, manifest/, builds/, tools/, migrations/</a:t>
            </a:r>
            <a:endParaRPr lang="en-US" sz="1100" dirty="0"/>
          </a:p>
        </p:txBody>
      </p:sp>
      <p:sp>
        <p:nvSpPr>
          <p:cNvPr id="23" name="Shape 21"/>
          <p:cNvSpPr/>
          <p:nvPr/>
        </p:nvSpPr>
        <p:spPr>
          <a:xfrm>
            <a:off x="457200" y="3977640"/>
            <a:ext cx="8229600" cy="777240"/>
          </a:xfrm>
          <a:prstGeom prst="rect">
            <a:avLst/>
          </a:prstGeom>
          <a:solidFill>
            <a:srgbClr val="161B23"/>
          </a:solidFill>
          <a:ln w="12700">
            <a:solidFill>
              <a:srgbClr val="2A2F3A"/>
            </a:solidFill>
            <a:prstDash val="solid"/>
          </a:ln>
        </p:spPr>
      </p:sp>
      <p:sp>
        <p:nvSpPr>
          <p:cNvPr id="24" name="Shape 22"/>
          <p:cNvSpPr/>
          <p:nvPr/>
        </p:nvSpPr>
        <p:spPr>
          <a:xfrm>
            <a:off x="640080" y="4160520"/>
            <a:ext cx="411480" cy="411480"/>
          </a:xfrm>
          <a:prstGeom prst="ellipse">
            <a:avLst/>
          </a:prstGeom>
          <a:solidFill>
            <a:srgbClr val="3B82F6"/>
          </a:solidFill>
          <a:ln/>
        </p:spPr>
      </p:sp>
      <p:sp>
        <p:nvSpPr>
          <p:cNvPr id="25" name="Text 23"/>
          <p:cNvSpPr/>
          <p:nvPr/>
        </p:nvSpPr>
        <p:spPr>
          <a:xfrm>
            <a:off x="640080" y="4160520"/>
            <a:ext cx="411480" cy="411480"/>
          </a:xfrm>
          <a:prstGeom prst="rect">
            <a:avLst/>
          </a:prstGeom>
          <a:noFill/>
          <a:ln/>
        </p:spPr>
        <p:txBody>
          <a:bodyPr wrap="square" lIns="0" tIns="0" rIns="0" bIns="0" rtlCol="0" anchor="ctr"/>
          <a:lstStyle/>
          <a:p>
            <a:pPr algn="ctr" indent="0" marL="0">
              <a:buNone/>
            </a:pPr>
            <a:r>
              <a:rPr lang="en-US" sz="1600" b="1" dirty="0">
                <a:solidFill>
                  <a:srgbClr val="FFFFFF"/>
                </a:solidFill>
                <a:latin typeface="Calibri" pitchFamily="34" charset="0"/>
                <a:ea typeface="Calibri" pitchFamily="34" charset="-122"/>
                <a:cs typeface="Calibri" pitchFamily="34" charset="-120"/>
              </a:rPr>
              <a:t>4</a:t>
            </a:r>
            <a:endParaRPr lang="en-US" sz="1600" dirty="0"/>
          </a:p>
        </p:txBody>
      </p:sp>
      <p:sp>
        <p:nvSpPr>
          <p:cNvPr id="26" name="Text 24"/>
          <p:cNvSpPr/>
          <p:nvPr/>
        </p:nvSpPr>
        <p:spPr>
          <a:xfrm>
            <a:off x="1280160" y="4069080"/>
            <a:ext cx="6858000" cy="274320"/>
          </a:xfrm>
          <a:prstGeom prst="rect">
            <a:avLst/>
          </a:prstGeom>
          <a:noFill/>
          <a:ln/>
        </p:spPr>
        <p:txBody>
          <a:bodyPr wrap="square" lIns="0" tIns="0" rIns="0" bIns="0" rtlCol="0" anchor="ctr"/>
          <a:lstStyle/>
          <a:p>
            <a:pPr indent="0" marL="0">
              <a:buNone/>
            </a:pPr>
            <a:r>
              <a:rPr lang="en-US" sz="1400" b="1" dirty="0">
                <a:solidFill>
                  <a:srgbClr val="F2F2F2"/>
                </a:solidFill>
                <a:latin typeface="Calibri" pitchFamily="34" charset="0"/>
                <a:ea typeface="Calibri" pitchFamily="34" charset="-122"/>
                <a:cs typeface="Calibri" pitchFamily="34" charset="-120"/>
              </a:rPr>
              <a:t>Créer api/config.php</a:t>
            </a:r>
            <a:endParaRPr lang="en-US" sz="1400" dirty="0"/>
          </a:p>
        </p:txBody>
      </p:sp>
      <p:sp>
        <p:nvSpPr>
          <p:cNvPr id="27" name="Text 25"/>
          <p:cNvSpPr/>
          <p:nvPr/>
        </p:nvSpPr>
        <p:spPr>
          <a:xfrm>
            <a:off x="1280160" y="4343400"/>
            <a:ext cx="6858000" cy="365760"/>
          </a:xfrm>
          <a:prstGeom prst="rect">
            <a:avLst/>
          </a:prstGeom>
          <a:noFill/>
          <a:ln/>
        </p:spPr>
        <p:txBody>
          <a:bodyPr wrap="square" lIns="0" tIns="0" rIns="0" bIns="0" rtlCol="0" anchor="ctr"/>
          <a:lstStyle/>
          <a:p>
            <a:pPr indent="0" marL="0">
              <a:buNone/>
            </a:pPr>
            <a:r>
              <a:rPr lang="en-US" sz="1100" dirty="0">
                <a:solidFill>
                  <a:srgbClr val="A0A0A8"/>
                </a:solidFill>
                <a:latin typeface="Calibri" pitchFamily="34" charset="0"/>
                <a:ea typeface="Calibri" pitchFamily="34" charset="-122"/>
                <a:cs typeface="Calibri" pitchFamily="34" charset="-120"/>
              </a:rPr>
              <a:t>Copier api/config.example.php → api/config.php</a:t>
            </a:r>
            <a:endParaRPr lang="en-US" sz="1100" dirty="0"/>
          </a:p>
          <a:p>
            <a:pPr indent="0" marL="0">
              <a:buNone/>
            </a:pPr>
            <a:r>
              <a:rPr lang="en-US" sz="1100" dirty="0">
                <a:solidFill>
                  <a:srgbClr val="A0A0A8"/>
                </a:solidFill>
                <a:latin typeface="Calibri" pitchFamily="34" charset="0"/>
                <a:ea typeface="Calibri" pitchFamily="34" charset="-122"/>
                <a:cs typeface="Calibri" pitchFamily="34" charset="-120"/>
              </a:rPr>
              <a:t>Éditer DSN MySQL, secrets HMAC/JWT, hash bcrypt admin, paire Ed25519</a:t>
            </a:r>
            <a:endParaRPr lang="en-US" sz="11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00000"/>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3B82F6"/>
          </a:solidFill>
          <a:ln/>
        </p:spPr>
      </p:sp>
      <p:sp>
        <p:nvSpPr>
          <p:cNvPr id="3" name="Text 1"/>
          <p:cNvSpPr/>
          <p:nvPr/>
        </p:nvSpPr>
        <p:spPr>
          <a:xfrm>
            <a:off x="457200" y="228600"/>
            <a:ext cx="8229600" cy="274320"/>
          </a:xfrm>
          <a:prstGeom prst="rect">
            <a:avLst/>
          </a:prstGeom>
          <a:noFill/>
          <a:ln/>
        </p:spPr>
        <p:txBody>
          <a:bodyPr wrap="square" lIns="0" tIns="0" rIns="0" bIns="0" rtlCol="0" anchor="ctr"/>
          <a:lstStyle/>
          <a:p>
            <a:pPr indent="0" marL="0">
              <a:buNone/>
            </a:pPr>
            <a:r>
              <a:rPr lang="en-US" sz="1100" b="1" spc="400" kern="0" dirty="0">
                <a:solidFill>
                  <a:srgbClr val="3B82F6"/>
                </a:solidFill>
                <a:latin typeface="Calibri" pitchFamily="34" charset="0"/>
                <a:ea typeface="Calibri" pitchFamily="34" charset="-122"/>
                <a:cs typeface="Calibri" pitchFamily="34" charset="-120"/>
              </a:rPr>
              <a:t>SECTION 2</a:t>
            </a:r>
            <a:endParaRPr lang="en-US" sz="1100" dirty="0"/>
          </a:p>
        </p:txBody>
      </p:sp>
      <p:sp>
        <p:nvSpPr>
          <p:cNvPr id="4" name="Text 2"/>
          <p:cNvSpPr/>
          <p:nvPr/>
        </p:nvSpPr>
        <p:spPr>
          <a:xfrm>
            <a:off x="457200" y="502920"/>
            <a:ext cx="8229600" cy="640080"/>
          </a:xfrm>
          <a:prstGeom prst="rect">
            <a:avLst/>
          </a:prstGeom>
          <a:noFill/>
          <a:ln/>
        </p:spPr>
        <p:txBody>
          <a:bodyPr wrap="square" lIns="0" tIns="0" rIns="0" bIns="0" rtlCol="0" anchor="ctr"/>
          <a:lstStyle/>
          <a:p>
            <a:pPr indent="0" marL="0">
              <a:buNone/>
            </a:pPr>
            <a:r>
              <a:rPr lang="en-US" sz="3200" b="1" dirty="0">
                <a:solidFill>
                  <a:srgbClr val="F2F2F2"/>
                </a:solidFill>
                <a:latin typeface="Calibri" pitchFamily="34" charset="0"/>
                <a:ea typeface="Calibri" pitchFamily="34" charset="-122"/>
                <a:cs typeface="Calibri" pitchFamily="34" charset="-120"/>
              </a:rPr>
              <a:t>config.php — secrets serveur</a:t>
            </a:r>
            <a:endParaRPr lang="en-US" sz="3200" dirty="0"/>
          </a:p>
        </p:txBody>
      </p:sp>
      <p:sp>
        <p:nvSpPr>
          <p:cNvPr id="5" name="Shape 3"/>
          <p:cNvSpPr/>
          <p:nvPr/>
        </p:nvSpPr>
        <p:spPr>
          <a:xfrm>
            <a:off x="457200" y="1188720"/>
            <a:ext cx="1097280" cy="0"/>
          </a:xfrm>
          <a:prstGeom prst="line">
            <a:avLst/>
          </a:prstGeom>
          <a:noFill/>
          <a:ln w="25400">
            <a:solidFill>
              <a:srgbClr val="3B82F6"/>
            </a:solidFill>
            <a:prstDash val="solid"/>
          </a:ln>
        </p:spPr>
      </p:sp>
      <p:sp>
        <p:nvSpPr>
          <p:cNvPr id="6" name="Text 4"/>
          <p:cNvSpPr/>
          <p:nvPr/>
        </p:nvSpPr>
        <p:spPr>
          <a:xfrm>
            <a:off x="457200" y="4823460"/>
            <a:ext cx="7315200" cy="228600"/>
          </a:xfrm>
          <a:prstGeom prst="rect">
            <a:avLst/>
          </a:prstGeom>
          <a:noFill/>
          <a:ln/>
        </p:spPr>
        <p:txBody>
          <a:bodyPr wrap="square" lIns="0" tIns="0" rIns="0" bIns="0" rtlCol="0" anchor="ctr"/>
          <a:lstStyle/>
          <a:p>
            <a:pPr indent="0" marL="0">
              <a:buNone/>
            </a:pPr>
            <a:r>
              <a:rPr lang="en-US" sz="900" dirty="0">
                <a:solidFill>
                  <a:srgbClr val="A0A0A8"/>
                </a:solidFill>
                <a:latin typeface="Calibri" pitchFamily="34" charset="0"/>
                <a:ea typeface="Calibri" pitchFamily="34" charset="-122"/>
                <a:cs typeface="Calibri" pitchFamily="34" charset="-120"/>
              </a:rPr>
              <a:t>PS_LAUNCHER  •  Documentation Interne  •  ASTERION VR</a:t>
            </a:r>
            <a:endParaRPr lang="en-US" sz="900" dirty="0"/>
          </a:p>
        </p:txBody>
      </p:sp>
      <p:sp>
        <p:nvSpPr>
          <p:cNvPr id="7" name="Text 5"/>
          <p:cNvSpPr/>
          <p:nvPr/>
        </p:nvSpPr>
        <p:spPr>
          <a:xfrm>
            <a:off x="8229600" y="4823460"/>
            <a:ext cx="457200" cy="228600"/>
          </a:xfrm>
          <a:prstGeom prst="rect">
            <a:avLst/>
          </a:prstGeom>
          <a:noFill/>
          <a:ln/>
        </p:spPr>
        <p:txBody>
          <a:bodyPr wrap="square" lIns="0" tIns="0" rIns="0" bIns="0" rtlCol="0" anchor="ctr"/>
          <a:lstStyle/>
          <a:p>
            <a:pPr algn="r" indent="0" marL="0">
              <a:buNone/>
            </a:pPr>
            <a:r>
              <a:rPr lang="en-US" sz="900" dirty="0">
                <a:solidFill>
                  <a:srgbClr val="A0A0A8"/>
                </a:solidFill>
                <a:latin typeface="Calibri" pitchFamily="34" charset="0"/>
                <a:ea typeface="Calibri" pitchFamily="34" charset="-122"/>
                <a:cs typeface="Calibri" pitchFamily="34" charset="-120"/>
              </a:rPr>
              <a:t>5</a:t>
            </a:r>
            <a:endParaRPr lang="en-US" sz="900" dirty="0"/>
          </a:p>
        </p:txBody>
      </p:sp>
      <p:sp>
        <p:nvSpPr>
          <p:cNvPr id="8" name="Shape 6"/>
          <p:cNvSpPr/>
          <p:nvPr/>
        </p:nvSpPr>
        <p:spPr>
          <a:xfrm>
            <a:off x="457200" y="1371600"/>
            <a:ext cx="8229600" cy="2377440"/>
          </a:xfrm>
          <a:prstGeom prst="rect">
            <a:avLst/>
          </a:prstGeom>
          <a:solidFill>
            <a:srgbClr val="0A0E14"/>
          </a:solidFill>
          <a:ln w="12700">
            <a:solidFill>
              <a:srgbClr val="2A2F3A"/>
            </a:solidFill>
            <a:prstDash val="solid"/>
          </a:ln>
        </p:spPr>
      </p:sp>
      <p:sp>
        <p:nvSpPr>
          <p:cNvPr id="9" name="Text 7"/>
          <p:cNvSpPr/>
          <p:nvPr/>
        </p:nvSpPr>
        <p:spPr>
          <a:xfrm>
            <a:off x="594360" y="1463040"/>
            <a:ext cx="7955280" cy="2194560"/>
          </a:xfrm>
          <a:prstGeom prst="rect">
            <a:avLst/>
          </a:prstGeom>
          <a:noFill/>
          <a:ln/>
        </p:spPr>
        <p:txBody>
          <a:bodyPr wrap="square" lIns="0" tIns="0" rIns="0" bIns="0" rtlCol="0" anchor="t"/>
          <a:lstStyle/>
          <a:p>
            <a:pPr indent="0" marL="0">
              <a:buNone/>
            </a:pPr>
            <a:r>
              <a:rPr lang="en-US" sz="1100" dirty="0">
                <a:solidFill>
                  <a:srgbClr val="F2F2F2"/>
                </a:solidFill>
                <a:latin typeface="Consolas" pitchFamily="34" charset="0"/>
                <a:ea typeface="Consolas" pitchFamily="34" charset="-122"/>
                <a:cs typeface="Consolas" pitchFamily="34" charset="-120"/>
              </a:rPr>
              <a:t>&lt;?php return [</a:t>
            </a:r>
            <a:endParaRPr lang="en-US" sz="1100" dirty="0"/>
          </a:p>
          <a:p>
            <a:pPr indent="0" marL="0">
              <a:buNone/>
            </a:pPr>
            <a:r>
              <a:rPr lang="en-US" sz="1100" dirty="0">
                <a:solidFill>
                  <a:srgbClr val="F2F2F2"/>
                </a:solidFill>
                <a:latin typeface="Consolas" pitchFamily="34" charset="0"/>
                <a:ea typeface="Consolas" pitchFamily="34" charset="-122"/>
                <a:cs typeface="Consolas" pitchFamily="34" charset="-120"/>
              </a:rPr>
              <a:t>    'base_url' =&gt; 'https://asterionvr.com/PS_Launcher',</a:t>
            </a:r>
            <a:endParaRPr lang="en-US" sz="1100" dirty="0"/>
          </a:p>
          <a:p>
            <a:pPr indent="0" marL="0">
              <a:buNone/>
            </a:pPr>
            <a:r>
              <a:rPr lang="en-US" sz="1100" dirty="0">
                <a:solidFill>
                  <a:srgbClr val="F2F2F2"/>
                </a:solidFill>
                <a:latin typeface="Consolas" pitchFamily="34" charset="0"/>
                <a:ea typeface="Consolas" pitchFamily="34" charset="-122"/>
                <a:cs typeface="Consolas" pitchFamily="34" charset="-120"/>
              </a:rPr>
              <a:t>    'db' =&gt; [</a:t>
            </a:r>
            <a:endParaRPr lang="en-US" sz="1100" dirty="0"/>
          </a:p>
          <a:p>
            <a:pPr indent="0" marL="0">
              <a:buNone/>
            </a:pPr>
            <a:r>
              <a:rPr lang="en-US" sz="1100" dirty="0">
                <a:solidFill>
                  <a:srgbClr val="F2F2F2"/>
                </a:solidFill>
                <a:latin typeface="Consolas" pitchFamily="34" charset="0"/>
                <a:ea typeface="Consolas" pitchFamily="34" charset="-122"/>
                <a:cs typeface="Consolas" pitchFamily="34" charset="-120"/>
              </a:rPr>
              <a:t>        'dsn'      =&gt; 'mysql:host=xxx.mysql.db;dbname=xxx;charset=utf8mb4',</a:t>
            </a:r>
            <a:endParaRPr lang="en-US" sz="1100" dirty="0"/>
          </a:p>
          <a:p>
            <a:pPr indent="0" marL="0">
              <a:buNone/>
            </a:pPr>
            <a:r>
              <a:rPr lang="en-US" sz="1100" dirty="0">
                <a:solidFill>
                  <a:srgbClr val="F2F2F2"/>
                </a:solidFill>
                <a:latin typeface="Consolas" pitchFamily="34" charset="0"/>
                <a:ea typeface="Consolas" pitchFamily="34" charset="-122"/>
                <a:cs typeface="Consolas" pitchFamily="34" charset="-120"/>
              </a:rPr>
              <a:t>        'username' =&gt; '...', 'password' =&gt; '...',</a:t>
            </a:r>
            <a:endParaRPr lang="en-US" sz="1100" dirty="0"/>
          </a:p>
          <a:p>
            <a:pPr indent="0" marL="0">
              <a:buNone/>
            </a:pPr>
            <a:r>
              <a:rPr lang="en-US" sz="1100" dirty="0">
                <a:solidFill>
                  <a:srgbClr val="F2F2F2"/>
                </a:solidFill>
                <a:latin typeface="Consolas" pitchFamily="34" charset="0"/>
                <a:ea typeface="Consolas" pitchFamily="34" charset="-122"/>
                <a:cs typeface="Consolas" pitchFamily="34" charset="-120"/>
              </a:rPr>
              <a:t>    ],</a:t>
            </a:r>
            <a:endParaRPr lang="en-US" sz="1100" dirty="0"/>
          </a:p>
          <a:p>
            <a:pPr indent="0" marL="0">
              <a:buNone/>
            </a:pPr>
            <a:r>
              <a:rPr lang="en-US" sz="1100" dirty="0">
                <a:solidFill>
                  <a:srgbClr val="F2F2F2"/>
                </a:solidFill>
                <a:latin typeface="Consolas" pitchFamily="34" charset="0"/>
                <a:ea typeface="Consolas" pitchFamily="34" charset="-122"/>
                <a:cs typeface="Consolas" pitchFamily="34" charset="-120"/>
              </a:rPr>
              <a:t>    'hmac_secret' =&gt; '&lt;64 hex chars&gt;',                  // bin2hex(random_bytes(32))</a:t>
            </a:r>
            <a:endParaRPr lang="en-US" sz="1100" dirty="0"/>
          </a:p>
          <a:p>
            <a:pPr indent="0" marL="0">
              <a:buNone/>
            </a:pPr>
            <a:r>
              <a:rPr lang="en-US" sz="1100" dirty="0">
                <a:solidFill>
                  <a:srgbClr val="F2F2F2"/>
                </a:solidFill>
                <a:latin typeface="Consolas" pitchFamily="34" charset="0"/>
                <a:ea typeface="Consolas" pitchFamily="34" charset="-122"/>
                <a:cs typeface="Consolas" pitchFamily="34" charset="-120"/>
              </a:rPr>
              <a:t>    'ed25519' =&gt; [</a:t>
            </a:r>
            <a:endParaRPr lang="en-US" sz="1100" dirty="0"/>
          </a:p>
          <a:p>
            <a:pPr indent="0" marL="0">
              <a:buNone/>
            </a:pPr>
            <a:r>
              <a:rPr lang="en-US" sz="1100" dirty="0">
                <a:solidFill>
                  <a:srgbClr val="F2F2F2"/>
                </a:solidFill>
                <a:latin typeface="Consolas" pitchFamily="34" charset="0"/>
                <a:ea typeface="Consolas" pitchFamily="34" charset="-122"/>
                <a:cs typeface="Consolas" pitchFamily="34" charset="-120"/>
              </a:rPr>
              <a:t>        'private_key_hex' =&gt; '&lt;128 hex&gt;',                // tools/generate-keypair.php</a:t>
            </a:r>
            <a:endParaRPr lang="en-US" sz="1100" dirty="0"/>
          </a:p>
          <a:p>
            <a:pPr indent="0" marL="0">
              <a:buNone/>
            </a:pPr>
            <a:r>
              <a:rPr lang="en-US" sz="1100" dirty="0">
                <a:solidFill>
                  <a:srgbClr val="F2F2F2"/>
                </a:solidFill>
                <a:latin typeface="Consolas" pitchFamily="34" charset="0"/>
                <a:ea typeface="Consolas" pitchFamily="34" charset="-122"/>
                <a:cs typeface="Consolas" pitchFamily="34" charset="-120"/>
              </a:rPr>
              <a:t>        'public_key_hex'  =&gt; '&lt;64 hex&gt;',                 // → idem + Resources/server-pubkey.txt</a:t>
            </a:r>
            <a:endParaRPr lang="en-US" sz="1100" dirty="0"/>
          </a:p>
          <a:p>
            <a:pPr indent="0" marL="0">
              <a:buNone/>
            </a:pPr>
            <a:r>
              <a:rPr lang="en-US" sz="1100" dirty="0">
                <a:solidFill>
                  <a:srgbClr val="F2F2F2"/>
                </a:solidFill>
                <a:latin typeface="Consolas" pitchFamily="34" charset="0"/>
                <a:ea typeface="Consolas" pitchFamily="34" charset="-122"/>
                <a:cs typeface="Consolas" pitchFamily="34" charset="-120"/>
              </a:rPr>
              <a:t>    ],</a:t>
            </a:r>
            <a:endParaRPr lang="en-US" sz="1100" dirty="0"/>
          </a:p>
          <a:p>
            <a:pPr indent="0" marL="0">
              <a:buNone/>
            </a:pPr>
            <a:r>
              <a:rPr lang="en-US" sz="1100" dirty="0">
                <a:solidFill>
                  <a:srgbClr val="F2F2F2"/>
                </a:solidFill>
                <a:latin typeface="Consolas" pitchFamily="34" charset="0"/>
                <a:ea typeface="Consolas" pitchFamily="34" charset="-122"/>
                <a:cs typeface="Consolas" pitchFamily="34" charset="-120"/>
              </a:rPr>
              <a:t>    'jwt_secret' =&gt; '&lt;64 hex&gt;',</a:t>
            </a:r>
            <a:endParaRPr lang="en-US" sz="1100" dirty="0"/>
          </a:p>
          <a:p>
            <a:pPr indent="0" marL="0">
              <a:buNone/>
            </a:pPr>
            <a:r>
              <a:rPr lang="en-US" sz="1100" dirty="0">
                <a:solidFill>
                  <a:srgbClr val="F2F2F2"/>
                </a:solidFill>
                <a:latin typeface="Consolas" pitchFamily="34" charset="0"/>
                <a:ea typeface="Consolas" pitchFamily="34" charset="-122"/>
                <a:cs typeface="Consolas" pitchFamily="34" charset="-120"/>
              </a:rPr>
              <a:t>    'admin_password_hash' =&gt; '$2y$10$...'                // password_hash('...')</a:t>
            </a:r>
            <a:endParaRPr lang="en-US" sz="1100" dirty="0"/>
          </a:p>
          <a:p>
            <a:pPr indent="0" marL="0">
              <a:buNone/>
            </a:pPr>
            <a:r>
              <a:rPr lang="en-US" sz="1100" dirty="0">
                <a:solidFill>
                  <a:srgbClr val="F2F2F2"/>
                </a:solidFill>
                <a:latin typeface="Consolas" pitchFamily="34" charset="0"/>
                <a:ea typeface="Consolas" pitchFamily="34" charset="-122"/>
                <a:cs typeface="Consolas" pitchFamily="34" charset="-120"/>
              </a:rPr>
              <a:t>];</a:t>
            </a:r>
            <a:endParaRPr lang="en-US" sz="1100" dirty="0"/>
          </a:p>
        </p:txBody>
      </p:sp>
      <p:sp>
        <p:nvSpPr>
          <p:cNvPr id="10" name="Shape 8"/>
          <p:cNvSpPr/>
          <p:nvPr/>
        </p:nvSpPr>
        <p:spPr>
          <a:xfrm>
            <a:off x="457200" y="3931920"/>
            <a:ext cx="8229600" cy="777240"/>
          </a:xfrm>
          <a:prstGeom prst="rect">
            <a:avLst/>
          </a:prstGeom>
          <a:solidFill>
            <a:srgbClr val="161B23"/>
          </a:solidFill>
          <a:ln w="12700">
            <a:solidFill>
              <a:srgbClr val="2A2F3A"/>
            </a:solidFill>
            <a:prstDash val="solid"/>
          </a:ln>
        </p:spPr>
      </p:sp>
      <p:sp>
        <p:nvSpPr>
          <p:cNvPr id="11" name="Shape 9"/>
          <p:cNvSpPr/>
          <p:nvPr/>
        </p:nvSpPr>
        <p:spPr>
          <a:xfrm>
            <a:off x="457200" y="3931920"/>
            <a:ext cx="73152" cy="777240"/>
          </a:xfrm>
          <a:prstGeom prst="rect">
            <a:avLst/>
          </a:prstGeom>
          <a:solidFill>
            <a:srgbClr val="F59E0B"/>
          </a:solidFill>
          <a:ln/>
        </p:spPr>
      </p:sp>
      <p:sp>
        <p:nvSpPr>
          <p:cNvPr id="12" name="Text 10"/>
          <p:cNvSpPr/>
          <p:nvPr/>
        </p:nvSpPr>
        <p:spPr>
          <a:xfrm>
            <a:off x="640080" y="4023360"/>
            <a:ext cx="2743200" cy="274320"/>
          </a:xfrm>
          <a:prstGeom prst="rect">
            <a:avLst/>
          </a:prstGeom>
          <a:noFill/>
          <a:ln/>
        </p:spPr>
        <p:txBody>
          <a:bodyPr wrap="square" lIns="0" tIns="0" rIns="0" bIns="0" rtlCol="0" anchor="ctr"/>
          <a:lstStyle/>
          <a:p>
            <a:pPr indent="0" marL="0">
              <a:buNone/>
            </a:pPr>
            <a:r>
              <a:rPr lang="en-US" sz="1300" b="1" dirty="0">
                <a:solidFill>
                  <a:srgbClr val="F59E0B"/>
                </a:solidFill>
                <a:latin typeface="Calibri" pitchFamily="34" charset="0"/>
                <a:ea typeface="Calibri" pitchFamily="34" charset="-122"/>
                <a:cs typeface="Calibri" pitchFamily="34" charset="-120"/>
              </a:rPr>
              <a:t>⚠  Point critique</a:t>
            </a:r>
            <a:endParaRPr lang="en-US" sz="1300" dirty="0"/>
          </a:p>
        </p:txBody>
      </p:sp>
      <p:sp>
        <p:nvSpPr>
          <p:cNvPr id="13" name="Text 11"/>
          <p:cNvSpPr/>
          <p:nvPr/>
        </p:nvSpPr>
        <p:spPr>
          <a:xfrm>
            <a:off x="640080" y="4297680"/>
            <a:ext cx="7863840" cy="457200"/>
          </a:xfrm>
          <a:prstGeom prst="rect">
            <a:avLst/>
          </a:prstGeom>
          <a:noFill/>
          <a:ln/>
        </p:spPr>
        <p:txBody>
          <a:bodyPr wrap="square" lIns="0" tIns="0" rIns="0" bIns="0" rtlCol="0" anchor="ctr"/>
          <a:lstStyle/>
          <a:p>
            <a:pPr indent="0" marL="0">
              <a:buNone/>
            </a:pPr>
            <a:r>
              <a:rPr lang="en-US" sz="1100" dirty="0">
                <a:solidFill>
                  <a:srgbClr val="A0A0A8"/>
                </a:solidFill>
                <a:latin typeface="Calibri" pitchFamily="34" charset="0"/>
                <a:ea typeface="Calibri" pitchFamily="34" charset="-122"/>
                <a:cs typeface="Calibri" pitchFamily="34" charset="-120"/>
              </a:rPr>
              <a:t>public_key_hex doit être recopié à l'identique dans Resources/server-pubkey.txt côté projet C# avant un nouveau publish — sinon le launcher refusera la signature serveur.</a:t>
            </a:r>
            <a:endParaRPr lang="en-US" sz="11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00000"/>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3B82F6"/>
          </a:solidFill>
          <a:ln/>
        </p:spPr>
      </p:sp>
      <p:sp>
        <p:nvSpPr>
          <p:cNvPr id="3" name="Text 1"/>
          <p:cNvSpPr/>
          <p:nvPr/>
        </p:nvSpPr>
        <p:spPr>
          <a:xfrm>
            <a:off x="457200" y="228600"/>
            <a:ext cx="8229600" cy="274320"/>
          </a:xfrm>
          <a:prstGeom prst="rect">
            <a:avLst/>
          </a:prstGeom>
          <a:noFill/>
          <a:ln/>
        </p:spPr>
        <p:txBody>
          <a:bodyPr wrap="square" lIns="0" tIns="0" rIns="0" bIns="0" rtlCol="0" anchor="ctr"/>
          <a:lstStyle/>
          <a:p>
            <a:pPr indent="0" marL="0">
              <a:buNone/>
            </a:pPr>
            <a:r>
              <a:rPr lang="en-US" sz="1100" b="1" spc="400" kern="0" dirty="0">
                <a:solidFill>
                  <a:srgbClr val="3B82F6"/>
                </a:solidFill>
                <a:latin typeface="Calibri" pitchFamily="34" charset="0"/>
                <a:ea typeface="Calibri" pitchFamily="34" charset="-122"/>
                <a:cs typeface="Calibri" pitchFamily="34" charset="-120"/>
              </a:rPr>
              <a:t>SECTION 2</a:t>
            </a:r>
            <a:endParaRPr lang="en-US" sz="1100" dirty="0"/>
          </a:p>
        </p:txBody>
      </p:sp>
      <p:sp>
        <p:nvSpPr>
          <p:cNvPr id="4" name="Text 2"/>
          <p:cNvSpPr/>
          <p:nvPr/>
        </p:nvSpPr>
        <p:spPr>
          <a:xfrm>
            <a:off x="457200" y="502920"/>
            <a:ext cx="8229600" cy="640080"/>
          </a:xfrm>
          <a:prstGeom prst="rect">
            <a:avLst/>
          </a:prstGeom>
          <a:noFill/>
          <a:ln/>
        </p:spPr>
        <p:txBody>
          <a:bodyPr wrap="square" lIns="0" tIns="0" rIns="0" bIns="0" rtlCol="0" anchor="ctr"/>
          <a:lstStyle/>
          <a:p>
            <a:pPr indent="0" marL="0">
              <a:buNone/>
            </a:pPr>
            <a:r>
              <a:rPr lang="en-US" sz="3200" b="1" dirty="0">
                <a:solidFill>
                  <a:srgbClr val="F2F2F2"/>
                </a:solidFill>
                <a:latin typeface="Calibri" pitchFamily="34" charset="0"/>
                <a:ea typeface="Calibri" pitchFamily="34" charset="-122"/>
                <a:cs typeface="Calibri" pitchFamily="34" charset="-120"/>
              </a:rPr>
              <a:t>Génération des secrets</a:t>
            </a:r>
            <a:endParaRPr lang="en-US" sz="3200" dirty="0"/>
          </a:p>
        </p:txBody>
      </p:sp>
      <p:sp>
        <p:nvSpPr>
          <p:cNvPr id="5" name="Shape 3"/>
          <p:cNvSpPr/>
          <p:nvPr/>
        </p:nvSpPr>
        <p:spPr>
          <a:xfrm>
            <a:off x="457200" y="1188720"/>
            <a:ext cx="1097280" cy="0"/>
          </a:xfrm>
          <a:prstGeom prst="line">
            <a:avLst/>
          </a:prstGeom>
          <a:noFill/>
          <a:ln w="25400">
            <a:solidFill>
              <a:srgbClr val="3B82F6"/>
            </a:solidFill>
            <a:prstDash val="solid"/>
          </a:ln>
        </p:spPr>
      </p:sp>
      <p:sp>
        <p:nvSpPr>
          <p:cNvPr id="6" name="Text 4"/>
          <p:cNvSpPr/>
          <p:nvPr/>
        </p:nvSpPr>
        <p:spPr>
          <a:xfrm>
            <a:off x="457200" y="4823460"/>
            <a:ext cx="7315200" cy="228600"/>
          </a:xfrm>
          <a:prstGeom prst="rect">
            <a:avLst/>
          </a:prstGeom>
          <a:noFill/>
          <a:ln/>
        </p:spPr>
        <p:txBody>
          <a:bodyPr wrap="square" lIns="0" tIns="0" rIns="0" bIns="0" rtlCol="0" anchor="ctr"/>
          <a:lstStyle/>
          <a:p>
            <a:pPr indent="0" marL="0">
              <a:buNone/>
            </a:pPr>
            <a:r>
              <a:rPr lang="en-US" sz="900" dirty="0">
                <a:solidFill>
                  <a:srgbClr val="A0A0A8"/>
                </a:solidFill>
                <a:latin typeface="Calibri" pitchFamily="34" charset="0"/>
                <a:ea typeface="Calibri" pitchFamily="34" charset="-122"/>
                <a:cs typeface="Calibri" pitchFamily="34" charset="-120"/>
              </a:rPr>
              <a:t>PS_LAUNCHER  •  Documentation Interne  •  ASTERION VR</a:t>
            </a:r>
            <a:endParaRPr lang="en-US" sz="900" dirty="0"/>
          </a:p>
        </p:txBody>
      </p:sp>
      <p:sp>
        <p:nvSpPr>
          <p:cNvPr id="7" name="Text 5"/>
          <p:cNvSpPr/>
          <p:nvPr/>
        </p:nvSpPr>
        <p:spPr>
          <a:xfrm>
            <a:off x="8229600" y="4823460"/>
            <a:ext cx="457200" cy="228600"/>
          </a:xfrm>
          <a:prstGeom prst="rect">
            <a:avLst/>
          </a:prstGeom>
          <a:noFill/>
          <a:ln/>
        </p:spPr>
        <p:txBody>
          <a:bodyPr wrap="square" lIns="0" tIns="0" rIns="0" bIns="0" rtlCol="0" anchor="ctr"/>
          <a:lstStyle/>
          <a:p>
            <a:pPr algn="r" indent="0" marL="0">
              <a:buNone/>
            </a:pPr>
            <a:r>
              <a:rPr lang="en-US" sz="900" dirty="0">
                <a:solidFill>
                  <a:srgbClr val="A0A0A8"/>
                </a:solidFill>
                <a:latin typeface="Calibri" pitchFamily="34" charset="0"/>
                <a:ea typeface="Calibri" pitchFamily="34" charset="-122"/>
                <a:cs typeface="Calibri" pitchFamily="34" charset="-120"/>
              </a:rPr>
              <a:t>6</a:t>
            </a:r>
            <a:endParaRPr lang="en-US" sz="900" dirty="0"/>
          </a:p>
        </p:txBody>
      </p:sp>
      <p:sp>
        <p:nvSpPr>
          <p:cNvPr id="8" name="Text 6"/>
          <p:cNvSpPr/>
          <p:nvPr/>
        </p:nvSpPr>
        <p:spPr>
          <a:xfrm>
            <a:off x="457200" y="1280160"/>
            <a:ext cx="3931920" cy="365760"/>
          </a:xfrm>
          <a:prstGeom prst="rect">
            <a:avLst/>
          </a:prstGeom>
          <a:noFill/>
          <a:ln/>
        </p:spPr>
        <p:txBody>
          <a:bodyPr wrap="square" lIns="0" tIns="0" rIns="0" bIns="0" rtlCol="0" anchor="ctr"/>
          <a:lstStyle/>
          <a:p>
            <a:pPr indent="0" marL="0">
              <a:buNone/>
            </a:pPr>
            <a:r>
              <a:rPr lang="en-US" sz="1500" b="1" dirty="0">
                <a:solidFill>
                  <a:srgbClr val="F2F2F2"/>
                </a:solidFill>
                <a:latin typeface="Calibri" pitchFamily="34" charset="0"/>
                <a:ea typeface="Calibri" pitchFamily="34" charset="-122"/>
                <a:cs typeface="Calibri" pitchFamily="34" charset="-120"/>
              </a:rPr>
              <a:t>🔐  Keypair Ed25519</a:t>
            </a:r>
            <a:endParaRPr lang="en-US" sz="1500" dirty="0"/>
          </a:p>
        </p:txBody>
      </p:sp>
      <p:sp>
        <p:nvSpPr>
          <p:cNvPr id="9" name="Text 7"/>
          <p:cNvSpPr/>
          <p:nvPr/>
        </p:nvSpPr>
        <p:spPr>
          <a:xfrm>
            <a:off x="457200" y="1554480"/>
            <a:ext cx="3931920" cy="365760"/>
          </a:xfrm>
          <a:prstGeom prst="rect">
            <a:avLst/>
          </a:prstGeom>
          <a:noFill/>
          <a:ln/>
        </p:spPr>
        <p:txBody>
          <a:bodyPr wrap="square" lIns="0" tIns="0" rIns="0" bIns="0" rtlCol="0" anchor="ctr"/>
          <a:lstStyle/>
          <a:p>
            <a:pPr indent="0" marL="0">
              <a:buNone/>
            </a:pPr>
            <a:r>
              <a:rPr lang="en-US" sz="1100" dirty="0">
                <a:solidFill>
                  <a:srgbClr val="A0A0A8"/>
                </a:solidFill>
                <a:latin typeface="Calibri" pitchFamily="34" charset="0"/>
                <a:ea typeface="Calibri" pitchFamily="34" charset="-122"/>
                <a:cs typeface="Calibri" pitchFamily="34" charset="-120"/>
              </a:rPr>
              <a:t>Signe le manifest et la réponse de validation license.</a:t>
            </a:r>
            <a:endParaRPr lang="en-US" sz="1100" dirty="0"/>
          </a:p>
        </p:txBody>
      </p:sp>
      <p:sp>
        <p:nvSpPr>
          <p:cNvPr id="10" name="Shape 8"/>
          <p:cNvSpPr/>
          <p:nvPr/>
        </p:nvSpPr>
        <p:spPr>
          <a:xfrm>
            <a:off x="457200" y="1920240"/>
            <a:ext cx="3931920" cy="640080"/>
          </a:xfrm>
          <a:prstGeom prst="rect">
            <a:avLst/>
          </a:prstGeom>
          <a:solidFill>
            <a:srgbClr val="0A0E14"/>
          </a:solidFill>
          <a:ln w="12700">
            <a:solidFill>
              <a:srgbClr val="2A2F3A"/>
            </a:solidFill>
            <a:prstDash val="solid"/>
          </a:ln>
        </p:spPr>
      </p:sp>
      <p:sp>
        <p:nvSpPr>
          <p:cNvPr id="11" name="Text 9"/>
          <p:cNvSpPr/>
          <p:nvPr/>
        </p:nvSpPr>
        <p:spPr>
          <a:xfrm>
            <a:off x="594360" y="2011680"/>
            <a:ext cx="3657600" cy="457200"/>
          </a:xfrm>
          <a:prstGeom prst="rect">
            <a:avLst/>
          </a:prstGeom>
          <a:noFill/>
          <a:ln/>
        </p:spPr>
        <p:txBody>
          <a:bodyPr wrap="square" lIns="0" tIns="0" rIns="0" bIns="0" rtlCol="0" anchor="t"/>
          <a:lstStyle/>
          <a:p>
            <a:pPr indent="0" marL="0">
              <a:buNone/>
            </a:pPr>
            <a:r>
              <a:rPr lang="en-US" sz="1100" dirty="0">
                <a:solidFill>
                  <a:srgbClr val="F2F2F2"/>
                </a:solidFill>
                <a:latin typeface="Consolas" pitchFamily="34" charset="0"/>
                <a:ea typeface="Consolas" pitchFamily="34" charset="-122"/>
                <a:cs typeface="Consolas" pitchFamily="34" charset="-120"/>
              </a:rPr>
              <a:t>$ cd ~/www/PS_Launcher</a:t>
            </a:r>
            <a:endParaRPr lang="en-US" sz="1100" dirty="0"/>
          </a:p>
          <a:p>
            <a:pPr indent="0" marL="0">
              <a:buNone/>
            </a:pPr>
            <a:r>
              <a:rPr lang="en-US" sz="1100" dirty="0">
                <a:solidFill>
                  <a:srgbClr val="F2F2F2"/>
                </a:solidFill>
                <a:latin typeface="Consolas" pitchFamily="34" charset="0"/>
                <a:ea typeface="Consolas" pitchFamily="34" charset="-122"/>
                <a:cs typeface="Consolas" pitchFamily="34" charset="-120"/>
              </a:rPr>
              <a:t>$ php tools/generate-keypair.php</a:t>
            </a:r>
            <a:endParaRPr lang="en-US" sz="1100" dirty="0"/>
          </a:p>
        </p:txBody>
      </p:sp>
      <p:sp>
        <p:nvSpPr>
          <p:cNvPr id="12" name="Text 10"/>
          <p:cNvSpPr/>
          <p:nvPr/>
        </p:nvSpPr>
        <p:spPr>
          <a:xfrm>
            <a:off x="457200" y="2697480"/>
            <a:ext cx="3931920" cy="1463040"/>
          </a:xfrm>
          <a:prstGeom prst="rect">
            <a:avLst/>
          </a:prstGeom>
          <a:noFill/>
          <a:ln/>
        </p:spPr>
        <p:txBody>
          <a:bodyPr wrap="square" lIns="0" tIns="0" rIns="0" bIns="0" rtlCol="0" anchor="ctr"/>
          <a:lstStyle/>
          <a:p>
            <a:pPr marL="342900" indent="-342900">
              <a:spcAft>
                <a:spcPts val="600"/>
              </a:spcAft>
              <a:buSzPct val="100000"/>
              <a:buChar char="■"/>
            </a:pPr>
            <a:r>
              <a:rPr lang="en-US" sz="1100" dirty="0">
                <a:solidFill>
                  <a:srgbClr val="F2F2F2"/>
                </a:solidFill>
                <a:latin typeface="Calibri" pitchFamily="34" charset="0"/>
                <a:ea typeface="Calibri" pitchFamily="34" charset="-122"/>
                <a:cs typeface="Calibri" pitchFamily="34" charset="-120"/>
              </a:rPr>
              <a:t>private_key_hex → api/config.php uniquement</a:t>
            </a:r>
            <a:endParaRPr lang="en-US" sz="1100" dirty="0"/>
          </a:p>
          <a:p>
            <a:pPr marL="342900" indent="-342900">
              <a:spcAft>
                <a:spcPts val="600"/>
              </a:spcAft>
              <a:buSzPct val="100000"/>
              <a:buChar char="■"/>
            </a:pPr>
            <a:r>
              <a:rPr lang="en-US" sz="1100" dirty="0">
                <a:solidFill>
                  <a:srgbClr val="F2F2F2"/>
                </a:solidFill>
                <a:latin typeface="Calibri" pitchFamily="34" charset="0"/>
                <a:ea typeface="Calibri" pitchFamily="34" charset="-122"/>
                <a:cs typeface="Calibri" pitchFamily="34" charset="-120"/>
              </a:rPr>
              <a:t>public_key_hex  → api/config.php ET</a:t>
            </a:r>
            <a:endParaRPr lang="en-US" sz="1100" dirty="0"/>
          </a:p>
          <a:p>
            <a:pPr marL="342900" indent="-342900">
              <a:spcAft>
                <a:spcPts val="600"/>
              </a:spcAft>
              <a:buSzPct val="100000"/>
              <a:buChar char="■"/>
            </a:pPr>
            <a:r>
              <a:rPr lang="en-US" sz="1100" dirty="0">
                <a:solidFill>
                  <a:srgbClr val="F2F2F2"/>
                </a:solidFill>
                <a:latin typeface="Calibri" pitchFamily="34" charset="0"/>
                <a:ea typeface="Calibri" pitchFamily="34" charset="-122"/>
                <a:cs typeface="Calibri" pitchFamily="34" charset="-120"/>
              </a:rPr>
              <a:t>    Resources/server-pubkey.txt</a:t>
            </a:r>
            <a:endParaRPr lang="en-US" sz="1100" dirty="0"/>
          </a:p>
        </p:txBody>
      </p:sp>
      <p:sp>
        <p:nvSpPr>
          <p:cNvPr id="13" name="Text 11"/>
          <p:cNvSpPr/>
          <p:nvPr/>
        </p:nvSpPr>
        <p:spPr>
          <a:xfrm>
            <a:off x="4754880" y="1280160"/>
            <a:ext cx="3931920" cy="365760"/>
          </a:xfrm>
          <a:prstGeom prst="rect">
            <a:avLst/>
          </a:prstGeom>
          <a:noFill/>
          <a:ln/>
        </p:spPr>
        <p:txBody>
          <a:bodyPr wrap="square" lIns="0" tIns="0" rIns="0" bIns="0" rtlCol="0" anchor="ctr"/>
          <a:lstStyle/>
          <a:p>
            <a:pPr indent="0" marL="0">
              <a:buNone/>
            </a:pPr>
            <a:r>
              <a:rPr lang="en-US" sz="1500" b="1" dirty="0">
                <a:solidFill>
                  <a:srgbClr val="F2F2F2"/>
                </a:solidFill>
                <a:latin typeface="Calibri" pitchFamily="34" charset="0"/>
                <a:ea typeface="Calibri" pitchFamily="34" charset="-122"/>
                <a:cs typeface="Calibri" pitchFamily="34" charset="-120"/>
              </a:rPr>
              <a:t>🔑  Mot de passe admin</a:t>
            </a:r>
            <a:endParaRPr lang="en-US" sz="1500" dirty="0"/>
          </a:p>
        </p:txBody>
      </p:sp>
      <p:sp>
        <p:nvSpPr>
          <p:cNvPr id="14" name="Text 12"/>
          <p:cNvSpPr/>
          <p:nvPr/>
        </p:nvSpPr>
        <p:spPr>
          <a:xfrm>
            <a:off x="4754880" y="1554480"/>
            <a:ext cx="3931920" cy="365760"/>
          </a:xfrm>
          <a:prstGeom prst="rect">
            <a:avLst/>
          </a:prstGeom>
          <a:noFill/>
          <a:ln/>
        </p:spPr>
        <p:txBody>
          <a:bodyPr wrap="square" lIns="0" tIns="0" rIns="0" bIns="0" rtlCol="0" anchor="ctr"/>
          <a:lstStyle/>
          <a:p>
            <a:pPr indent="0" marL="0">
              <a:buNone/>
            </a:pPr>
            <a:r>
              <a:rPr lang="en-US" sz="1100" dirty="0">
                <a:solidFill>
                  <a:srgbClr val="A0A0A8"/>
                </a:solidFill>
                <a:latin typeface="Calibri" pitchFamily="34" charset="0"/>
                <a:ea typeface="Calibri" pitchFamily="34" charset="-122"/>
                <a:cs typeface="Calibri" pitchFamily="34" charset="-120"/>
              </a:rPr>
              <a:t>Bcrypt — pour la connexion à /admin/.</a:t>
            </a:r>
            <a:endParaRPr lang="en-US" sz="1100" dirty="0"/>
          </a:p>
        </p:txBody>
      </p:sp>
      <p:sp>
        <p:nvSpPr>
          <p:cNvPr id="15" name="Shape 13"/>
          <p:cNvSpPr/>
          <p:nvPr/>
        </p:nvSpPr>
        <p:spPr>
          <a:xfrm>
            <a:off x="4754880" y="1920240"/>
            <a:ext cx="3931920" cy="1188720"/>
          </a:xfrm>
          <a:prstGeom prst="rect">
            <a:avLst/>
          </a:prstGeom>
          <a:solidFill>
            <a:srgbClr val="0A0E14"/>
          </a:solidFill>
          <a:ln w="12700">
            <a:solidFill>
              <a:srgbClr val="2A2F3A"/>
            </a:solidFill>
            <a:prstDash val="solid"/>
          </a:ln>
        </p:spPr>
      </p:sp>
      <p:sp>
        <p:nvSpPr>
          <p:cNvPr id="16" name="Text 14"/>
          <p:cNvSpPr/>
          <p:nvPr/>
        </p:nvSpPr>
        <p:spPr>
          <a:xfrm>
            <a:off x="4892040" y="2011680"/>
            <a:ext cx="3657600" cy="1005840"/>
          </a:xfrm>
          <a:prstGeom prst="rect">
            <a:avLst/>
          </a:prstGeom>
          <a:noFill/>
          <a:ln/>
        </p:spPr>
        <p:txBody>
          <a:bodyPr wrap="square" lIns="0" tIns="0" rIns="0" bIns="0" rtlCol="0" anchor="t"/>
          <a:lstStyle/>
          <a:p>
            <a:pPr indent="0" marL="0">
              <a:buNone/>
            </a:pPr>
            <a:r>
              <a:rPr lang="en-US" sz="1100" dirty="0">
                <a:solidFill>
                  <a:srgbClr val="F2F2F2"/>
                </a:solidFill>
                <a:latin typeface="Consolas" pitchFamily="34" charset="0"/>
                <a:ea typeface="Consolas" pitchFamily="34" charset="-122"/>
                <a:cs typeface="Consolas" pitchFamily="34" charset="-120"/>
              </a:rPr>
              <a:t>$ php -r 'echo password_hash(</a:t>
            </a:r>
            <a:endParaRPr lang="en-US" sz="1100" dirty="0"/>
          </a:p>
          <a:p>
            <a:pPr indent="0" marL="0">
              <a:buNone/>
            </a:pPr>
            <a:r>
              <a:rPr lang="en-US" sz="1100" dirty="0">
                <a:solidFill>
                  <a:srgbClr val="F2F2F2"/>
                </a:solidFill>
                <a:latin typeface="Consolas" pitchFamily="34" charset="0"/>
                <a:ea typeface="Consolas" pitchFamily="34" charset="-122"/>
                <a:cs typeface="Consolas" pitchFamily="34" charset="-120"/>
              </a:rPr>
              <a:t>    "&lt;motdepasse&gt;",</a:t>
            </a:r>
            <a:endParaRPr lang="en-US" sz="1100" dirty="0"/>
          </a:p>
          <a:p>
            <a:pPr indent="0" marL="0">
              <a:buNone/>
            </a:pPr>
            <a:r>
              <a:rPr lang="en-US" sz="1100" dirty="0">
                <a:solidFill>
                  <a:srgbClr val="F2F2F2"/>
                </a:solidFill>
                <a:latin typeface="Consolas" pitchFamily="34" charset="0"/>
                <a:ea typeface="Consolas" pitchFamily="34" charset="-122"/>
                <a:cs typeface="Consolas" pitchFamily="34" charset="-120"/>
              </a:rPr>
              <a:t>    PASSWORD_DEFAULT) . "\n";'</a:t>
            </a:r>
            <a:endParaRPr lang="en-US" sz="1100" dirty="0"/>
          </a:p>
        </p:txBody>
      </p:sp>
      <p:sp>
        <p:nvSpPr>
          <p:cNvPr id="17" name="Text 15"/>
          <p:cNvSpPr/>
          <p:nvPr/>
        </p:nvSpPr>
        <p:spPr>
          <a:xfrm>
            <a:off x="4754880" y="3246120"/>
            <a:ext cx="3931920" cy="914400"/>
          </a:xfrm>
          <a:prstGeom prst="rect">
            <a:avLst/>
          </a:prstGeom>
          <a:noFill/>
          <a:ln/>
        </p:spPr>
        <p:txBody>
          <a:bodyPr wrap="square" lIns="0" tIns="0" rIns="0" bIns="0" rtlCol="0" anchor="ctr"/>
          <a:lstStyle/>
          <a:p>
            <a:pPr marL="342900" indent="-342900">
              <a:spcAft>
                <a:spcPts val="600"/>
              </a:spcAft>
              <a:buSzPct val="100000"/>
              <a:buChar char="■"/>
            </a:pPr>
            <a:r>
              <a:rPr lang="en-US" sz="1100" dirty="0">
                <a:solidFill>
                  <a:srgbClr val="F2F2F2"/>
                </a:solidFill>
                <a:latin typeface="Calibri" pitchFamily="34" charset="0"/>
                <a:ea typeface="Calibri" pitchFamily="34" charset="-122"/>
                <a:cs typeface="Calibri" pitchFamily="34" charset="-120"/>
              </a:rPr>
              <a:t>Hash dans api/config.php</a:t>
            </a:r>
            <a:endParaRPr lang="en-US" sz="1100" dirty="0"/>
          </a:p>
          <a:p>
            <a:pPr marL="342900" indent="-342900">
              <a:spcAft>
                <a:spcPts val="600"/>
              </a:spcAft>
              <a:buSzPct val="100000"/>
              <a:buChar char="■"/>
            </a:pPr>
            <a:r>
              <a:rPr lang="en-US" sz="1100" dirty="0">
                <a:solidFill>
                  <a:srgbClr val="F2F2F2"/>
                </a:solidFill>
                <a:latin typeface="Calibri" pitchFamily="34" charset="0"/>
                <a:ea typeface="Calibri" pitchFamily="34" charset="-122"/>
                <a:cs typeface="Calibri" pitchFamily="34" charset="-120"/>
              </a:rPr>
              <a:t>    → admin_password_hash</a:t>
            </a:r>
            <a:endParaRPr lang="en-US" sz="1100" dirty="0"/>
          </a:p>
        </p:txBody>
      </p:sp>
      <p:sp>
        <p:nvSpPr>
          <p:cNvPr id="18" name="Shape 16"/>
          <p:cNvSpPr/>
          <p:nvPr/>
        </p:nvSpPr>
        <p:spPr>
          <a:xfrm>
            <a:off x="457200" y="4297680"/>
            <a:ext cx="8229600" cy="594360"/>
          </a:xfrm>
          <a:prstGeom prst="rect">
            <a:avLst/>
          </a:prstGeom>
          <a:solidFill>
            <a:srgbClr val="161B23"/>
          </a:solidFill>
          <a:ln w="12700">
            <a:solidFill>
              <a:srgbClr val="2A2F3A"/>
            </a:solidFill>
            <a:prstDash val="solid"/>
          </a:ln>
        </p:spPr>
      </p:sp>
      <p:sp>
        <p:nvSpPr>
          <p:cNvPr id="19" name="Text 17"/>
          <p:cNvSpPr/>
          <p:nvPr/>
        </p:nvSpPr>
        <p:spPr>
          <a:xfrm>
            <a:off x="640080" y="4389120"/>
            <a:ext cx="3657600" cy="228600"/>
          </a:xfrm>
          <a:prstGeom prst="rect">
            <a:avLst/>
          </a:prstGeom>
          <a:noFill/>
          <a:ln/>
        </p:spPr>
        <p:txBody>
          <a:bodyPr wrap="square" lIns="0" tIns="0" rIns="0" bIns="0" rtlCol="0" anchor="ctr"/>
          <a:lstStyle/>
          <a:p>
            <a:pPr indent="0" marL="0">
              <a:buNone/>
            </a:pPr>
            <a:r>
              <a:rPr lang="en-US" sz="1200" b="1" dirty="0">
                <a:solidFill>
                  <a:srgbClr val="F2F2F2"/>
                </a:solidFill>
                <a:latin typeface="Calibri" pitchFamily="34" charset="0"/>
                <a:ea typeface="Calibri" pitchFamily="34" charset="-122"/>
                <a:cs typeface="Calibri" pitchFamily="34" charset="-120"/>
              </a:rPr>
              <a:t>🎲  HMAC &amp; JWT secrets</a:t>
            </a:r>
            <a:endParaRPr lang="en-US" sz="1200" dirty="0"/>
          </a:p>
        </p:txBody>
      </p:sp>
      <p:sp>
        <p:nvSpPr>
          <p:cNvPr id="20" name="Text 18"/>
          <p:cNvSpPr/>
          <p:nvPr/>
        </p:nvSpPr>
        <p:spPr>
          <a:xfrm>
            <a:off x="640080" y="4572000"/>
            <a:ext cx="7863840" cy="274320"/>
          </a:xfrm>
          <a:prstGeom prst="rect">
            <a:avLst/>
          </a:prstGeom>
          <a:noFill/>
          <a:ln/>
        </p:spPr>
        <p:txBody>
          <a:bodyPr wrap="square" lIns="0" tIns="0" rIns="0" bIns="0" rtlCol="0" anchor="ctr"/>
          <a:lstStyle/>
          <a:p>
            <a:pPr indent="0" marL="0">
              <a:buNone/>
            </a:pPr>
            <a:r>
              <a:rPr lang="en-US" sz="1100" dirty="0">
                <a:solidFill>
                  <a:srgbClr val="A0A0A8"/>
                </a:solidFill>
                <a:latin typeface="Consolas" pitchFamily="34" charset="0"/>
                <a:ea typeface="Consolas" pitchFamily="34" charset="-122"/>
                <a:cs typeface="Consolas" pitchFamily="34" charset="-120"/>
              </a:rPr>
              <a:t>Générer 64 hex chars : php -r "echo bin2hex(random_bytes(32));"</a:t>
            </a:r>
            <a:endParaRPr lang="en-US" sz="11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00000"/>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3B82F6"/>
          </a:solidFill>
          <a:ln/>
        </p:spPr>
      </p:sp>
      <p:sp>
        <p:nvSpPr>
          <p:cNvPr id="3" name="Text 1"/>
          <p:cNvSpPr/>
          <p:nvPr/>
        </p:nvSpPr>
        <p:spPr>
          <a:xfrm>
            <a:off x="457200" y="228600"/>
            <a:ext cx="8229600" cy="274320"/>
          </a:xfrm>
          <a:prstGeom prst="rect">
            <a:avLst/>
          </a:prstGeom>
          <a:noFill/>
          <a:ln/>
        </p:spPr>
        <p:txBody>
          <a:bodyPr wrap="square" lIns="0" tIns="0" rIns="0" bIns="0" rtlCol="0" anchor="ctr"/>
          <a:lstStyle/>
          <a:p>
            <a:pPr indent="0" marL="0">
              <a:buNone/>
            </a:pPr>
            <a:r>
              <a:rPr lang="en-US" sz="1100" b="1" spc="400" kern="0" dirty="0">
                <a:solidFill>
                  <a:srgbClr val="3B82F6"/>
                </a:solidFill>
                <a:latin typeface="Calibri" pitchFamily="34" charset="0"/>
                <a:ea typeface="Calibri" pitchFamily="34" charset="-122"/>
                <a:cs typeface="Calibri" pitchFamily="34" charset="-120"/>
              </a:rPr>
              <a:t>SECTION 3 · VUE D'ENSEMBLE</a:t>
            </a:r>
            <a:endParaRPr lang="en-US" sz="1100" dirty="0"/>
          </a:p>
        </p:txBody>
      </p:sp>
      <p:sp>
        <p:nvSpPr>
          <p:cNvPr id="4" name="Text 2"/>
          <p:cNvSpPr/>
          <p:nvPr/>
        </p:nvSpPr>
        <p:spPr>
          <a:xfrm>
            <a:off x="457200" y="502920"/>
            <a:ext cx="8229600" cy="640080"/>
          </a:xfrm>
          <a:prstGeom prst="rect">
            <a:avLst/>
          </a:prstGeom>
          <a:noFill/>
          <a:ln/>
        </p:spPr>
        <p:txBody>
          <a:bodyPr wrap="square" lIns="0" tIns="0" rIns="0" bIns="0" rtlCol="0" anchor="ctr"/>
          <a:lstStyle/>
          <a:p>
            <a:pPr indent="0" marL="0">
              <a:buNone/>
            </a:pPr>
            <a:r>
              <a:rPr lang="en-US" sz="3200" b="1" dirty="0">
                <a:solidFill>
                  <a:srgbClr val="F2F2F2"/>
                </a:solidFill>
                <a:latin typeface="Calibri" pitchFamily="34" charset="0"/>
                <a:ea typeface="Calibri" pitchFamily="34" charset="-122"/>
                <a:cs typeface="Calibri" pitchFamily="34" charset="-120"/>
              </a:rPr>
              <a:t>Backoffice — Dashboard</a:t>
            </a:r>
            <a:endParaRPr lang="en-US" sz="3200" dirty="0"/>
          </a:p>
        </p:txBody>
      </p:sp>
      <p:sp>
        <p:nvSpPr>
          <p:cNvPr id="5" name="Shape 3"/>
          <p:cNvSpPr/>
          <p:nvPr/>
        </p:nvSpPr>
        <p:spPr>
          <a:xfrm>
            <a:off x="457200" y="1188720"/>
            <a:ext cx="1097280" cy="0"/>
          </a:xfrm>
          <a:prstGeom prst="line">
            <a:avLst/>
          </a:prstGeom>
          <a:noFill/>
          <a:ln w="25400">
            <a:solidFill>
              <a:srgbClr val="3B82F6"/>
            </a:solidFill>
            <a:prstDash val="solid"/>
          </a:ln>
        </p:spPr>
      </p:sp>
      <p:sp>
        <p:nvSpPr>
          <p:cNvPr id="6" name="Text 4"/>
          <p:cNvSpPr/>
          <p:nvPr/>
        </p:nvSpPr>
        <p:spPr>
          <a:xfrm>
            <a:off x="457200" y="4823460"/>
            <a:ext cx="7315200" cy="228600"/>
          </a:xfrm>
          <a:prstGeom prst="rect">
            <a:avLst/>
          </a:prstGeom>
          <a:noFill/>
          <a:ln/>
        </p:spPr>
        <p:txBody>
          <a:bodyPr wrap="square" lIns="0" tIns="0" rIns="0" bIns="0" rtlCol="0" anchor="ctr"/>
          <a:lstStyle/>
          <a:p>
            <a:pPr indent="0" marL="0">
              <a:buNone/>
            </a:pPr>
            <a:r>
              <a:rPr lang="en-US" sz="900" dirty="0">
                <a:solidFill>
                  <a:srgbClr val="A0A0A8"/>
                </a:solidFill>
                <a:latin typeface="Calibri" pitchFamily="34" charset="0"/>
                <a:ea typeface="Calibri" pitchFamily="34" charset="-122"/>
                <a:cs typeface="Calibri" pitchFamily="34" charset="-120"/>
              </a:rPr>
              <a:t>PS_LAUNCHER  •  Documentation Interne  •  ASTERION VR</a:t>
            </a:r>
            <a:endParaRPr lang="en-US" sz="900" dirty="0"/>
          </a:p>
        </p:txBody>
      </p:sp>
      <p:sp>
        <p:nvSpPr>
          <p:cNvPr id="7" name="Text 5"/>
          <p:cNvSpPr/>
          <p:nvPr/>
        </p:nvSpPr>
        <p:spPr>
          <a:xfrm>
            <a:off x="8229600" y="4823460"/>
            <a:ext cx="457200" cy="228600"/>
          </a:xfrm>
          <a:prstGeom prst="rect">
            <a:avLst/>
          </a:prstGeom>
          <a:noFill/>
          <a:ln/>
        </p:spPr>
        <p:txBody>
          <a:bodyPr wrap="square" lIns="0" tIns="0" rIns="0" bIns="0" rtlCol="0" anchor="ctr"/>
          <a:lstStyle/>
          <a:p>
            <a:pPr algn="r" indent="0" marL="0">
              <a:buNone/>
            </a:pPr>
            <a:r>
              <a:rPr lang="en-US" sz="900" dirty="0">
                <a:solidFill>
                  <a:srgbClr val="A0A0A8"/>
                </a:solidFill>
                <a:latin typeface="Calibri" pitchFamily="34" charset="0"/>
                <a:ea typeface="Calibri" pitchFamily="34" charset="-122"/>
                <a:cs typeface="Calibri" pitchFamily="34" charset="-120"/>
              </a:rPr>
              <a:t>7</a:t>
            </a:r>
            <a:endParaRPr lang="en-US" sz="900" dirty="0"/>
          </a:p>
        </p:txBody>
      </p:sp>
      <p:sp>
        <p:nvSpPr>
          <p:cNvPr id="8" name="Text 6"/>
          <p:cNvSpPr/>
          <p:nvPr/>
        </p:nvSpPr>
        <p:spPr>
          <a:xfrm>
            <a:off x="457200" y="1280160"/>
            <a:ext cx="8229600" cy="274320"/>
          </a:xfrm>
          <a:prstGeom prst="rect">
            <a:avLst/>
          </a:prstGeom>
          <a:noFill/>
          <a:ln/>
        </p:spPr>
        <p:txBody>
          <a:bodyPr wrap="square" lIns="0" tIns="0" rIns="0" bIns="0" rtlCol="0" anchor="ctr"/>
          <a:lstStyle/>
          <a:p>
            <a:pPr indent="0" marL="0">
              <a:buNone/>
            </a:pPr>
            <a:r>
              <a:rPr lang="en-US" sz="1200" dirty="0">
                <a:solidFill>
                  <a:srgbClr val="3B82F6"/>
                </a:solidFill>
                <a:latin typeface="Consolas" pitchFamily="34" charset="0"/>
                <a:ea typeface="Consolas" pitchFamily="34" charset="-122"/>
                <a:cs typeface="Consolas" pitchFamily="34" charset="-120"/>
              </a:rPr>
              <a:t>URL : https://asterionvr.com/PS_Launcher/admin/</a:t>
            </a:r>
            <a:endParaRPr lang="en-US" sz="1200" dirty="0"/>
          </a:p>
        </p:txBody>
      </p:sp>
      <p:sp>
        <p:nvSpPr>
          <p:cNvPr id="9" name="Shape 7"/>
          <p:cNvSpPr/>
          <p:nvPr/>
        </p:nvSpPr>
        <p:spPr>
          <a:xfrm>
            <a:off x="457200" y="1783080"/>
            <a:ext cx="1691640" cy="914400"/>
          </a:xfrm>
          <a:prstGeom prst="rect">
            <a:avLst/>
          </a:prstGeom>
          <a:solidFill>
            <a:srgbClr val="161B23"/>
          </a:solidFill>
          <a:ln w="12700">
            <a:solidFill>
              <a:srgbClr val="2A2F3A"/>
            </a:solidFill>
            <a:prstDash val="solid"/>
          </a:ln>
        </p:spPr>
      </p:sp>
      <p:sp>
        <p:nvSpPr>
          <p:cNvPr id="10" name="Text 8"/>
          <p:cNvSpPr/>
          <p:nvPr/>
        </p:nvSpPr>
        <p:spPr>
          <a:xfrm>
            <a:off x="548640" y="1874520"/>
            <a:ext cx="1508760" cy="274320"/>
          </a:xfrm>
          <a:prstGeom prst="rect">
            <a:avLst/>
          </a:prstGeom>
          <a:noFill/>
          <a:ln/>
        </p:spPr>
        <p:txBody>
          <a:bodyPr wrap="square" lIns="0" tIns="0" rIns="0" bIns="0" rtlCol="0" anchor="ctr"/>
          <a:lstStyle/>
          <a:p>
            <a:pPr indent="0" marL="0">
              <a:buNone/>
            </a:pPr>
            <a:r>
              <a:rPr lang="en-US" sz="900" b="1" spc="200" kern="0" dirty="0">
                <a:solidFill>
                  <a:srgbClr val="A0A0A8"/>
                </a:solidFill>
                <a:latin typeface="Calibri" pitchFamily="34" charset="0"/>
                <a:ea typeface="Calibri" pitchFamily="34" charset="-122"/>
                <a:cs typeface="Calibri" pitchFamily="34" charset="-120"/>
              </a:rPr>
              <a:t>LICENSES ACTIVES</a:t>
            </a:r>
            <a:endParaRPr lang="en-US" sz="900" dirty="0"/>
          </a:p>
        </p:txBody>
      </p:sp>
      <p:sp>
        <p:nvSpPr>
          <p:cNvPr id="11" name="Text 9"/>
          <p:cNvSpPr/>
          <p:nvPr/>
        </p:nvSpPr>
        <p:spPr>
          <a:xfrm>
            <a:off x="548640" y="2103120"/>
            <a:ext cx="1508760" cy="502920"/>
          </a:xfrm>
          <a:prstGeom prst="rect">
            <a:avLst/>
          </a:prstGeom>
          <a:noFill/>
          <a:ln/>
        </p:spPr>
        <p:txBody>
          <a:bodyPr wrap="square" lIns="0" tIns="0" rIns="0" bIns="0" rtlCol="0" anchor="ctr"/>
          <a:lstStyle/>
          <a:p>
            <a:pPr indent="0" marL="0">
              <a:buNone/>
            </a:pPr>
            <a:r>
              <a:rPr lang="en-US" sz="3200" b="1" dirty="0">
                <a:solidFill>
                  <a:srgbClr val="16A34A"/>
                </a:solidFill>
                <a:latin typeface="Calibri" pitchFamily="34" charset="0"/>
                <a:ea typeface="Calibri" pitchFamily="34" charset="-122"/>
                <a:cs typeface="Calibri" pitchFamily="34" charset="-120"/>
              </a:rPr>
              <a:t>•</a:t>
            </a:r>
            <a:endParaRPr lang="en-US" sz="3200" dirty="0"/>
          </a:p>
        </p:txBody>
      </p:sp>
      <p:sp>
        <p:nvSpPr>
          <p:cNvPr id="12" name="Shape 10"/>
          <p:cNvSpPr/>
          <p:nvPr/>
        </p:nvSpPr>
        <p:spPr>
          <a:xfrm>
            <a:off x="2194560" y="1783080"/>
            <a:ext cx="1691640" cy="914400"/>
          </a:xfrm>
          <a:prstGeom prst="rect">
            <a:avLst/>
          </a:prstGeom>
          <a:solidFill>
            <a:srgbClr val="161B23"/>
          </a:solidFill>
          <a:ln w="12700">
            <a:solidFill>
              <a:srgbClr val="2A2F3A"/>
            </a:solidFill>
            <a:prstDash val="solid"/>
          </a:ln>
        </p:spPr>
      </p:sp>
      <p:sp>
        <p:nvSpPr>
          <p:cNvPr id="13" name="Text 11"/>
          <p:cNvSpPr/>
          <p:nvPr/>
        </p:nvSpPr>
        <p:spPr>
          <a:xfrm>
            <a:off x="2286000" y="1874520"/>
            <a:ext cx="1508760" cy="274320"/>
          </a:xfrm>
          <a:prstGeom prst="rect">
            <a:avLst/>
          </a:prstGeom>
          <a:noFill/>
          <a:ln/>
        </p:spPr>
        <p:txBody>
          <a:bodyPr wrap="square" lIns="0" tIns="0" rIns="0" bIns="0" rtlCol="0" anchor="ctr"/>
          <a:lstStyle/>
          <a:p>
            <a:pPr indent="0" marL="0">
              <a:buNone/>
            </a:pPr>
            <a:r>
              <a:rPr lang="en-US" sz="900" b="1" spc="200" kern="0" dirty="0">
                <a:solidFill>
                  <a:srgbClr val="A0A0A8"/>
                </a:solidFill>
                <a:latin typeface="Calibri" pitchFamily="34" charset="0"/>
                <a:ea typeface="Calibri" pitchFamily="34" charset="-122"/>
                <a:cs typeface="Calibri" pitchFamily="34" charset="-120"/>
              </a:rPr>
              <a:t>EXPIRÉES</a:t>
            </a:r>
            <a:endParaRPr lang="en-US" sz="900" dirty="0"/>
          </a:p>
        </p:txBody>
      </p:sp>
      <p:sp>
        <p:nvSpPr>
          <p:cNvPr id="14" name="Text 12"/>
          <p:cNvSpPr/>
          <p:nvPr/>
        </p:nvSpPr>
        <p:spPr>
          <a:xfrm>
            <a:off x="2286000" y="2103120"/>
            <a:ext cx="1508760" cy="502920"/>
          </a:xfrm>
          <a:prstGeom prst="rect">
            <a:avLst/>
          </a:prstGeom>
          <a:noFill/>
          <a:ln/>
        </p:spPr>
        <p:txBody>
          <a:bodyPr wrap="square" lIns="0" tIns="0" rIns="0" bIns="0" rtlCol="0" anchor="ctr"/>
          <a:lstStyle/>
          <a:p>
            <a:pPr indent="0" marL="0">
              <a:buNone/>
            </a:pPr>
            <a:r>
              <a:rPr lang="en-US" sz="3200" b="1" dirty="0">
                <a:solidFill>
                  <a:srgbClr val="F59E0B"/>
                </a:solidFill>
                <a:latin typeface="Calibri" pitchFamily="34" charset="0"/>
                <a:ea typeface="Calibri" pitchFamily="34" charset="-122"/>
                <a:cs typeface="Calibri" pitchFamily="34" charset="-120"/>
              </a:rPr>
              <a:t>•</a:t>
            </a:r>
            <a:endParaRPr lang="en-US" sz="3200" dirty="0"/>
          </a:p>
        </p:txBody>
      </p:sp>
      <p:sp>
        <p:nvSpPr>
          <p:cNvPr id="15" name="Shape 13"/>
          <p:cNvSpPr/>
          <p:nvPr/>
        </p:nvSpPr>
        <p:spPr>
          <a:xfrm>
            <a:off x="3931920" y="1783080"/>
            <a:ext cx="1691640" cy="914400"/>
          </a:xfrm>
          <a:prstGeom prst="rect">
            <a:avLst/>
          </a:prstGeom>
          <a:solidFill>
            <a:srgbClr val="161B23"/>
          </a:solidFill>
          <a:ln w="12700">
            <a:solidFill>
              <a:srgbClr val="2A2F3A"/>
            </a:solidFill>
            <a:prstDash val="solid"/>
          </a:ln>
        </p:spPr>
      </p:sp>
      <p:sp>
        <p:nvSpPr>
          <p:cNvPr id="16" name="Text 14"/>
          <p:cNvSpPr/>
          <p:nvPr/>
        </p:nvSpPr>
        <p:spPr>
          <a:xfrm>
            <a:off x="4023360" y="1874520"/>
            <a:ext cx="1508760" cy="274320"/>
          </a:xfrm>
          <a:prstGeom prst="rect">
            <a:avLst/>
          </a:prstGeom>
          <a:noFill/>
          <a:ln/>
        </p:spPr>
        <p:txBody>
          <a:bodyPr wrap="square" lIns="0" tIns="0" rIns="0" bIns="0" rtlCol="0" anchor="ctr"/>
          <a:lstStyle/>
          <a:p>
            <a:pPr indent="0" marL="0">
              <a:buNone/>
            </a:pPr>
            <a:r>
              <a:rPr lang="en-US" sz="900" b="1" spc="200" kern="0" dirty="0">
                <a:solidFill>
                  <a:srgbClr val="A0A0A8"/>
                </a:solidFill>
                <a:latin typeface="Calibri" pitchFamily="34" charset="0"/>
                <a:ea typeface="Calibri" pitchFamily="34" charset="-122"/>
                <a:cs typeface="Calibri" pitchFamily="34" charset="-120"/>
              </a:rPr>
              <a:t>RÉVOQUÉES</a:t>
            </a:r>
            <a:endParaRPr lang="en-US" sz="900" dirty="0"/>
          </a:p>
        </p:txBody>
      </p:sp>
      <p:sp>
        <p:nvSpPr>
          <p:cNvPr id="17" name="Text 15"/>
          <p:cNvSpPr/>
          <p:nvPr/>
        </p:nvSpPr>
        <p:spPr>
          <a:xfrm>
            <a:off x="4023360" y="2103120"/>
            <a:ext cx="1508760" cy="502920"/>
          </a:xfrm>
          <a:prstGeom prst="rect">
            <a:avLst/>
          </a:prstGeom>
          <a:noFill/>
          <a:ln/>
        </p:spPr>
        <p:txBody>
          <a:bodyPr wrap="square" lIns="0" tIns="0" rIns="0" bIns="0" rtlCol="0" anchor="ctr"/>
          <a:lstStyle/>
          <a:p>
            <a:pPr indent="0" marL="0">
              <a:buNone/>
            </a:pPr>
            <a:r>
              <a:rPr lang="en-US" sz="3200" b="1" dirty="0">
                <a:solidFill>
                  <a:srgbClr val="EF4444"/>
                </a:solidFill>
                <a:latin typeface="Calibri" pitchFamily="34" charset="0"/>
                <a:ea typeface="Calibri" pitchFamily="34" charset="-122"/>
                <a:cs typeface="Calibri" pitchFamily="34" charset="-120"/>
              </a:rPr>
              <a:t>•</a:t>
            </a:r>
            <a:endParaRPr lang="en-US" sz="3200" dirty="0"/>
          </a:p>
        </p:txBody>
      </p:sp>
      <p:sp>
        <p:nvSpPr>
          <p:cNvPr id="18" name="Shape 16"/>
          <p:cNvSpPr/>
          <p:nvPr/>
        </p:nvSpPr>
        <p:spPr>
          <a:xfrm>
            <a:off x="5669280" y="1783080"/>
            <a:ext cx="1691640" cy="914400"/>
          </a:xfrm>
          <a:prstGeom prst="rect">
            <a:avLst/>
          </a:prstGeom>
          <a:solidFill>
            <a:srgbClr val="161B23"/>
          </a:solidFill>
          <a:ln w="12700">
            <a:solidFill>
              <a:srgbClr val="2A2F3A"/>
            </a:solidFill>
            <a:prstDash val="solid"/>
          </a:ln>
        </p:spPr>
      </p:sp>
      <p:sp>
        <p:nvSpPr>
          <p:cNvPr id="19" name="Text 17"/>
          <p:cNvSpPr/>
          <p:nvPr/>
        </p:nvSpPr>
        <p:spPr>
          <a:xfrm>
            <a:off x="5760720" y="1874520"/>
            <a:ext cx="1508760" cy="274320"/>
          </a:xfrm>
          <a:prstGeom prst="rect">
            <a:avLst/>
          </a:prstGeom>
          <a:noFill/>
          <a:ln/>
        </p:spPr>
        <p:txBody>
          <a:bodyPr wrap="square" lIns="0" tIns="0" rIns="0" bIns="0" rtlCol="0" anchor="ctr"/>
          <a:lstStyle/>
          <a:p>
            <a:pPr indent="0" marL="0">
              <a:buNone/>
            </a:pPr>
            <a:r>
              <a:rPr lang="en-US" sz="900" b="1" spc="200" kern="0" dirty="0">
                <a:solidFill>
                  <a:srgbClr val="A0A0A8"/>
                </a:solidFill>
                <a:latin typeface="Calibri" pitchFamily="34" charset="0"/>
                <a:ea typeface="Calibri" pitchFamily="34" charset="-122"/>
                <a:cs typeface="Calibri" pitchFamily="34" charset="-120"/>
              </a:rPr>
              <a:t>MACHINES VUES 30J</a:t>
            </a:r>
            <a:endParaRPr lang="en-US" sz="900" dirty="0"/>
          </a:p>
        </p:txBody>
      </p:sp>
      <p:sp>
        <p:nvSpPr>
          <p:cNvPr id="20" name="Text 18"/>
          <p:cNvSpPr/>
          <p:nvPr/>
        </p:nvSpPr>
        <p:spPr>
          <a:xfrm>
            <a:off x="5760720" y="2103120"/>
            <a:ext cx="1508760" cy="502920"/>
          </a:xfrm>
          <a:prstGeom prst="rect">
            <a:avLst/>
          </a:prstGeom>
          <a:noFill/>
          <a:ln/>
        </p:spPr>
        <p:txBody>
          <a:bodyPr wrap="square" lIns="0" tIns="0" rIns="0" bIns="0" rtlCol="0" anchor="ctr"/>
          <a:lstStyle/>
          <a:p>
            <a:pPr indent="0" marL="0">
              <a:buNone/>
            </a:pPr>
            <a:r>
              <a:rPr lang="en-US" sz="3200" b="1" dirty="0">
                <a:solidFill>
                  <a:srgbClr val="F2F2F2"/>
                </a:solidFill>
                <a:latin typeface="Calibri" pitchFamily="34" charset="0"/>
                <a:ea typeface="Calibri" pitchFamily="34" charset="-122"/>
                <a:cs typeface="Calibri" pitchFamily="34" charset="-120"/>
              </a:rPr>
              <a:t>•</a:t>
            </a:r>
            <a:endParaRPr lang="en-US" sz="3200" dirty="0"/>
          </a:p>
        </p:txBody>
      </p:sp>
      <p:sp>
        <p:nvSpPr>
          <p:cNvPr id="21" name="Shape 19"/>
          <p:cNvSpPr/>
          <p:nvPr/>
        </p:nvSpPr>
        <p:spPr>
          <a:xfrm>
            <a:off x="7406640" y="1783080"/>
            <a:ext cx="1691640" cy="914400"/>
          </a:xfrm>
          <a:prstGeom prst="rect">
            <a:avLst/>
          </a:prstGeom>
          <a:solidFill>
            <a:srgbClr val="161B23"/>
          </a:solidFill>
          <a:ln w="12700">
            <a:solidFill>
              <a:srgbClr val="2A2F3A"/>
            </a:solidFill>
            <a:prstDash val="solid"/>
          </a:ln>
        </p:spPr>
      </p:sp>
      <p:sp>
        <p:nvSpPr>
          <p:cNvPr id="22" name="Text 20"/>
          <p:cNvSpPr/>
          <p:nvPr/>
        </p:nvSpPr>
        <p:spPr>
          <a:xfrm>
            <a:off x="7498080" y="1874520"/>
            <a:ext cx="1508760" cy="274320"/>
          </a:xfrm>
          <a:prstGeom prst="rect">
            <a:avLst/>
          </a:prstGeom>
          <a:noFill/>
          <a:ln/>
        </p:spPr>
        <p:txBody>
          <a:bodyPr wrap="square" lIns="0" tIns="0" rIns="0" bIns="0" rtlCol="0" anchor="ctr"/>
          <a:lstStyle/>
          <a:p>
            <a:pPr indent="0" marL="0">
              <a:buNone/>
            </a:pPr>
            <a:r>
              <a:rPr lang="en-US" sz="900" b="1" spc="200" kern="0" dirty="0">
                <a:solidFill>
                  <a:srgbClr val="A0A0A8"/>
                </a:solidFill>
                <a:latin typeface="Calibri" pitchFamily="34" charset="0"/>
                <a:ea typeface="Calibri" pitchFamily="34" charset="-122"/>
                <a:cs typeface="Calibri" pitchFamily="34" charset="-120"/>
              </a:rPr>
              <a:t>VALIDATIONS 24H</a:t>
            </a:r>
            <a:endParaRPr lang="en-US" sz="900" dirty="0"/>
          </a:p>
        </p:txBody>
      </p:sp>
      <p:sp>
        <p:nvSpPr>
          <p:cNvPr id="23" name="Text 21"/>
          <p:cNvSpPr/>
          <p:nvPr/>
        </p:nvSpPr>
        <p:spPr>
          <a:xfrm>
            <a:off x="7498080" y="2103120"/>
            <a:ext cx="1508760" cy="502920"/>
          </a:xfrm>
          <a:prstGeom prst="rect">
            <a:avLst/>
          </a:prstGeom>
          <a:noFill/>
          <a:ln/>
        </p:spPr>
        <p:txBody>
          <a:bodyPr wrap="square" lIns="0" tIns="0" rIns="0" bIns="0" rtlCol="0" anchor="ctr"/>
          <a:lstStyle/>
          <a:p>
            <a:pPr indent="0" marL="0">
              <a:buNone/>
            </a:pPr>
            <a:r>
              <a:rPr lang="en-US" sz="3200" b="1" dirty="0">
                <a:solidFill>
                  <a:srgbClr val="F2F2F2"/>
                </a:solidFill>
                <a:latin typeface="Calibri" pitchFamily="34" charset="0"/>
                <a:ea typeface="Calibri" pitchFamily="34" charset="-122"/>
                <a:cs typeface="Calibri" pitchFamily="34" charset="-120"/>
              </a:rPr>
              <a:t>•</a:t>
            </a:r>
            <a:endParaRPr lang="en-US" sz="3200" dirty="0"/>
          </a:p>
        </p:txBody>
      </p:sp>
      <p:sp>
        <p:nvSpPr>
          <p:cNvPr id="24" name="Text 22"/>
          <p:cNvSpPr/>
          <p:nvPr/>
        </p:nvSpPr>
        <p:spPr>
          <a:xfrm>
            <a:off x="457200" y="2926080"/>
            <a:ext cx="8229600" cy="274320"/>
          </a:xfrm>
          <a:prstGeom prst="rect">
            <a:avLst/>
          </a:prstGeom>
          <a:noFill/>
          <a:ln/>
        </p:spPr>
        <p:txBody>
          <a:bodyPr wrap="square" lIns="0" tIns="0" rIns="0" bIns="0" rtlCol="0" anchor="ctr"/>
          <a:lstStyle/>
          <a:p>
            <a:pPr indent="0" marL="0">
              <a:buNone/>
            </a:pPr>
            <a:r>
              <a:rPr lang="en-US" sz="1400" b="1" dirty="0">
                <a:solidFill>
                  <a:srgbClr val="F2F2F2"/>
                </a:solidFill>
                <a:latin typeface="Calibri" pitchFamily="34" charset="0"/>
                <a:ea typeface="Calibri" pitchFamily="34" charset="-122"/>
                <a:cs typeface="Calibri" pitchFamily="34" charset="-120"/>
              </a:rPr>
              <a:t>Ce que tu y vois</a:t>
            </a:r>
            <a:endParaRPr lang="en-US" sz="1400" dirty="0"/>
          </a:p>
        </p:txBody>
      </p:sp>
      <p:sp>
        <p:nvSpPr>
          <p:cNvPr id="25" name="Text 23"/>
          <p:cNvSpPr/>
          <p:nvPr/>
        </p:nvSpPr>
        <p:spPr>
          <a:xfrm>
            <a:off x="457200" y="3200400"/>
            <a:ext cx="8229600" cy="1188720"/>
          </a:xfrm>
          <a:prstGeom prst="rect">
            <a:avLst/>
          </a:prstGeom>
          <a:noFill/>
          <a:ln/>
        </p:spPr>
        <p:txBody>
          <a:bodyPr wrap="square" lIns="0" tIns="0" rIns="0" bIns="0" rtlCol="0" anchor="ctr"/>
          <a:lstStyle/>
          <a:p>
            <a:pPr marL="342900" indent="-342900">
              <a:spcAft>
                <a:spcPts val="600"/>
              </a:spcAft>
              <a:buSzPct val="100000"/>
              <a:buChar char="■"/>
            </a:pPr>
            <a:r>
              <a:rPr lang="en-US" sz="1200" dirty="0">
                <a:solidFill>
                  <a:srgbClr val="F2F2F2"/>
                </a:solidFill>
                <a:latin typeface="Calibri" pitchFamily="34" charset="0"/>
                <a:ea typeface="Calibri" pitchFamily="34" charset="-122"/>
                <a:cs typeface="Calibri" pitchFamily="34" charset="-120"/>
              </a:rPr>
              <a:t>Compteurs licenses + machines + validations en temps réel</a:t>
            </a:r>
            <a:endParaRPr lang="en-US" sz="1200" dirty="0"/>
          </a:p>
          <a:p>
            <a:pPr marL="342900" indent="-342900">
              <a:spcAft>
                <a:spcPts val="600"/>
              </a:spcAft>
              <a:buSzPct val="100000"/>
              <a:buChar char="■"/>
            </a:pPr>
            <a:r>
              <a:rPr lang="en-US" sz="1200" dirty="0">
                <a:solidFill>
                  <a:srgbClr val="F2F2F2"/>
                </a:solidFill>
                <a:latin typeface="Calibri" pitchFamily="34" charset="0"/>
                <a:ea typeface="Calibri" pitchFamily="34" charset="-122"/>
                <a:cs typeface="Calibri" pitchFamily="34" charset="-120"/>
              </a:rPr>
              <a:t>État du dépôt de versions (manifest signé / non signé, version latest)</a:t>
            </a:r>
            <a:endParaRPr lang="en-US" sz="1200" dirty="0"/>
          </a:p>
          <a:p>
            <a:pPr marL="342900" indent="-342900">
              <a:spcAft>
                <a:spcPts val="600"/>
              </a:spcAft>
              <a:buSzPct val="100000"/>
              <a:buChar char="■"/>
            </a:pPr>
            <a:r>
              <a:rPr lang="en-US" sz="1200" dirty="0">
                <a:solidFill>
                  <a:srgbClr val="F2F2F2"/>
                </a:solidFill>
                <a:latin typeface="Calibri" pitchFamily="34" charset="0"/>
                <a:ea typeface="Calibri" pitchFamily="34" charset="-122"/>
                <a:cs typeface="Calibri" pitchFamily="34" charset="-120"/>
              </a:rPr>
              <a:t>10 dernières lignes de l'audit log avec leur sévérité (validate_ok, expired, revoked, …)</a:t>
            </a:r>
            <a:endParaRPr lang="en-US" sz="1200" dirty="0"/>
          </a:p>
        </p:txBody>
      </p:sp>
      <p:sp>
        <p:nvSpPr>
          <p:cNvPr id="26" name="Shape 24"/>
          <p:cNvSpPr/>
          <p:nvPr/>
        </p:nvSpPr>
        <p:spPr>
          <a:xfrm>
            <a:off x="457200" y="4434840"/>
            <a:ext cx="8229600" cy="457200"/>
          </a:xfrm>
          <a:prstGeom prst="rect">
            <a:avLst/>
          </a:prstGeom>
          <a:solidFill>
            <a:srgbClr val="161B23"/>
          </a:solidFill>
          <a:ln w="12700">
            <a:solidFill>
              <a:srgbClr val="2A2F3A"/>
            </a:solidFill>
            <a:prstDash val="solid"/>
          </a:ln>
        </p:spPr>
      </p:sp>
      <p:sp>
        <p:nvSpPr>
          <p:cNvPr id="27" name="Shape 25"/>
          <p:cNvSpPr/>
          <p:nvPr/>
        </p:nvSpPr>
        <p:spPr>
          <a:xfrm>
            <a:off x="457200" y="4434840"/>
            <a:ext cx="73152" cy="457200"/>
          </a:xfrm>
          <a:prstGeom prst="rect">
            <a:avLst/>
          </a:prstGeom>
          <a:solidFill>
            <a:srgbClr val="3B82F6"/>
          </a:solidFill>
          <a:ln/>
        </p:spPr>
      </p:sp>
      <p:sp>
        <p:nvSpPr>
          <p:cNvPr id="28" name="Text 26"/>
          <p:cNvSpPr/>
          <p:nvPr/>
        </p:nvSpPr>
        <p:spPr>
          <a:xfrm>
            <a:off x="640080" y="4480560"/>
            <a:ext cx="7863840" cy="365760"/>
          </a:xfrm>
          <a:prstGeom prst="rect">
            <a:avLst/>
          </a:prstGeom>
          <a:noFill/>
          <a:ln/>
        </p:spPr>
        <p:txBody>
          <a:bodyPr wrap="square" lIns="0" tIns="0" rIns="0" bIns="0" rtlCol="0" anchor="ctr"/>
          <a:lstStyle/>
          <a:p>
            <a:pPr indent="0" marL="0">
              <a:buNone/>
            </a:pPr>
            <a:r>
              <a:rPr lang="en-US" sz="1100" dirty="0">
                <a:solidFill>
                  <a:srgbClr val="F2F2F2"/>
                </a:solidFill>
                <a:latin typeface="Calibri" pitchFamily="34" charset="0"/>
                <a:ea typeface="Calibri" pitchFamily="34" charset="-122"/>
                <a:cs typeface="Calibri" pitchFamily="34" charset="-120"/>
              </a:rPr>
              <a:t>✓  Page d'entrée — pas d'action destructive ici, c'est le tableau de bord lecture seule.</a:t>
            </a:r>
            <a:endParaRPr lang="en-US" sz="11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000000"/>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3B82F6"/>
          </a:solidFill>
          <a:ln/>
        </p:spPr>
      </p:sp>
      <p:sp>
        <p:nvSpPr>
          <p:cNvPr id="3" name="Text 1"/>
          <p:cNvSpPr/>
          <p:nvPr/>
        </p:nvSpPr>
        <p:spPr>
          <a:xfrm>
            <a:off x="457200" y="228600"/>
            <a:ext cx="8229600" cy="274320"/>
          </a:xfrm>
          <a:prstGeom prst="rect">
            <a:avLst/>
          </a:prstGeom>
          <a:noFill/>
          <a:ln/>
        </p:spPr>
        <p:txBody>
          <a:bodyPr wrap="square" lIns="0" tIns="0" rIns="0" bIns="0" rtlCol="0" anchor="ctr"/>
          <a:lstStyle/>
          <a:p>
            <a:pPr indent="0" marL="0">
              <a:buNone/>
            </a:pPr>
            <a:r>
              <a:rPr lang="en-US" sz="1100" b="1" spc="400" kern="0" dirty="0">
                <a:solidFill>
                  <a:srgbClr val="3B82F6"/>
                </a:solidFill>
                <a:latin typeface="Calibri" pitchFamily="34" charset="0"/>
                <a:ea typeface="Calibri" pitchFamily="34" charset="-122"/>
                <a:cs typeface="Calibri" pitchFamily="34" charset="-120"/>
              </a:rPr>
              <a:t>SECTION 3 · GESTION CLIENTS</a:t>
            </a:r>
            <a:endParaRPr lang="en-US" sz="1100" dirty="0"/>
          </a:p>
        </p:txBody>
      </p:sp>
      <p:sp>
        <p:nvSpPr>
          <p:cNvPr id="4" name="Text 2"/>
          <p:cNvSpPr/>
          <p:nvPr/>
        </p:nvSpPr>
        <p:spPr>
          <a:xfrm>
            <a:off x="457200" y="502920"/>
            <a:ext cx="8229600" cy="640080"/>
          </a:xfrm>
          <a:prstGeom prst="rect">
            <a:avLst/>
          </a:prstGeom>
          <a:noFill/>
          <a:ln/>
        </p:spPr>
        <p:txBody>
          <a:bodyPr wrap="square" lIns="0" tIns="0" rIns="0" bIns="0" rtlCol="0" anchor="ctr"/>
          <a:lstStyle/>
          <a:p>
            <a:pPr indent="0" marL="0">
              <a:buNone/>
            </a:pPr>
            <a:r>
              <a:rPr lang="en-US" sz="3200" b="1" dirty="0">
                <a:solidFill>
                  <a:srgbClr val="F2F2F2"/>
                </a:solidFill>
                <a:latin typeface="Calibri" pitchFamily="34" charset="0"/>
                <a:ea typeface="Calibri" pitchFamily="34" charset="-122"/>
                <a:cs typeface="Calibri" pitchFamily="34" charset="-120"/>
              </a:rPr>
              <a:t>Backoffice — Licenses</a:t>
            </a:r>
            <a:endParaRPr lang="en-US" sz="3200" dirty="0"/>
          </a:p>
        </p:txBody>
      </p:sp>
      <p:sp>
        <p:nvSpPr>
          <p:cNvPr id="5" name="Shape 3"/>
          <p:cNvSpPr/>
          <p:nvPr/>
        </p:nvSpPr>
        <p:spPr>
          <a:xfrm>
            <a:off x="457200" y="1188720"/>
            <a:ext cx="1097280" cy="0"/>
          </a:xfrm>
          <a:prstGeom prst="line">
            <a:avLst/>
          </a:prstGeom>
          <a:noFill/>
          <a:ln w="25400">
            <a:solidFill>
              <a:srgbClr val="3B82F6"/>
            </a:solidFill>
            <a:prstDash val="solid"/>
          </a:ln>
        </p:spPr>
      </p:sp>
      <p:sp>
        <p:nvSpPr>
          <p:cNvPr id="6" name="Text 4"/>
          <p:cNvSpPr/>
          <p:nvPr/>
        </p:nvSpPr>
        <p:spPr>
          <a:xfrm>
            <a:off x="457200" y="4823460"/>
            <a:ext cx="7315200" cy="228600"/>
          </a:xfrm>
          <a:prstGeom prst="rect">
            <a:avLst/>
          </a:prstGeom>
          <a:noFill/>
          <a:ln/>
        </p:spPr>
        <p:txBody>
          <a:bodyPr wrap="square" lIns="0" tIns="0" rIns="0" bIns="0" rtlCol="0" anchor="ctr"/>
          <a:lstStyle/>
          <a:p>
            <a:pPr indent="0" marL="0">
              <a:buNone/>
            </a:pPr>
            <a:r>
              <a:rPr lang="en-US" sz="900" dirty="0">
                <a:solidFill>
                  <a:srgbClr val="A0A0A8"/>
                </a:solidFill>
                <a:latin typeface="Calibri" pitchFamily="34" charset="0"/>
                <a:ea typeface="Calibri" pitchFamily="34" charset="-122"/>
                <a:cs typeface="Calibri" pitchFamily="34" charset="-120"/>
              </a:rPr>
              <a:t>PS_LAUNCHER  •  Documentation Interne  •  ASTERION VR</a:t>
            </a:r>
            <a:endParaRPr lang="en-US" sz="900" dirty="0"/>
          </a:p>
        </p:txBody>
      </p:sp>
      <p:sp>
        <p:nvSpPr>
          <p:cNvPr id="7" name="Text 5"/>
          <p:cNvSpPr/>
          <p:nvPr/>
        </p:nvSpPr>
        <p:spPr>
          <a:xfrm>
            <a:off x="8229600" y="4823460"/>
            <a:ext cx="457200" cy="228600"/>
          </a:xfrm>
          <a:prstGeom prst="rect">
            <a:avLst/>
          </a:prstGeom>
          <a:noFill/>
          <a:ln/>
        </p:spPr>
        <p:txBody>
          <a:bodyPr wrap="square" lIns="0" tIns="0" rIns="0" bIns="0" rtlCol="0" anchor="ctr"/>
          <a:lstStyle/>
          <a:p>
            <a:pPr algn="r" indent="0" marL="0">
              <a:buNone/>
            </a:pPr>
            <a:r>
              <a:rPr lang="en-US" sz="900" dirty="0">
                <a:solidFill>
                  <a:srgbClr val="A0A0A8"/>
                </a:solidFill>
                <a:latin typeface="Calibri" pitchFamily="34" charset="0"/>
                <a:ea typeface="Calibri" pitchFamily="34" charset="-122"/>
                <a:cs typeface="Calibri" pitchFamily="34" charset="-120"/>
              </a:rPr>
              <a:t>8</a:t>
            </a:r>
            <a:endParaRPr lang="en-US" sz="900" dirty="0"/>
          </a:p>
        </p:txBody>
      </p:sp>
      <p:sp>
        <p:nvSpPr>
          <p:cNvPr id="8" name="Text 6"/>
          <p:cNvSpPr/>
          <p:nvPr/>
        </p:nvSpPr>
        <p:spPr>
          <a:xfrm>
            <a:off x="457200" y="1280160"/>
            <a:ext cx="8229600" cy="274320"/>
          </a:xfrm>
          <a:prstGeom prst="rect">
            <a:avLst/>
          </a:prstGeom>
          <a:noFill/>
          <a:ln/>
        </p:spPr>
        <p:txBody>
          <a:bodyPr wrap="square" lIns="0" tIns="0" rIns="0" bIns="0" rtlCol="0" anchor="ctr"/>
          <a:lstStyle/>
          <a:p>
            <a:pPr indent="0" marL="0">
              <a:buNone/>
            </a:pPr>
            <a:r>
              <a:rPr lang="en-US" sz="1300" i="1" dirty="0">
                <a:solidFill>
                  <a:srgbClr val="A0A0A8"/>
                </a:solidFill>
                <a:latin typeface="Calibri" pitchFamily="34" charset="0"/>
                <a:ea typeface="Calibri" pitchFamily="34" charset="-122"/>
                <a:cs typeface="Calibri" pitchFamily="34" charset="-120"/>
              </a:rPr>
              <a:t>Émettre, prolonger, révoquer, libérer les machines occupées.</a:t>
            </a:r>
            <a:endParaRPr lang="en-US" sz="1300" dirty="0"/>
          </a:p>
        </p:txBody>
      </p:sp>
      <p:sp>
        <p:nvSpPr>
          <p:cNvPr id="9" name="Shape 7"/>
          <p:cNvSpPr/>
          <p:nvPr/>
        </p:nvSpPr>
        <p:spPr>
          <a:xfrm>
            <a:off x="457200" y="1691640"/>
            <a:ext cx="8229600" cy="685800"/>
          </a:xfrm>
          <a:prstGeom prst="rect">
            <a:avLst/>
          </a:prstGeom>
          <a:solidFill>
            <a:srgbClr val="161B23"/>
          </a:solidFill>
          <a:ln w="12700">
            <a:solidFill>
              <a:srgbClr val="2A2F3A"/>
            </a:solidFill>
            <a:prstDash val="solid"/>
          </a:ln>
        </p:spPr>
      </p:sp>
      <p:sp>
        <p:nvSpPr>
          <p:cNvPr id="10" name="Shape 8"/>
          <p:cNvSpPr/>
          <p:nvPr/>
        </p:nvSpPr>
        <p:spPr>
          <a:xfrm>
            <a:off x="457200" y="1691640"/>
            <a:ext cx="73152" cy="685800"/>
          </a:xfrm>
          <a:prstGeom prst="rect">
            <a:avLst/>
          </a:prstGeom>
          <a:solidFill>
            <a:srgbClr val="16A34A"/>
          </a:solidFill>
          <a:ln/>
        </p:spPr>
      </p:sp>
      <p:sp>
        <p:nvSpPr>
          <p:cNvPr id="11" name="Text 9"/>
          <p:cNvSpPr/>
          <p:nvPr/>
        </p:nvSpPr>
        <p:spPr>
          <a:xfrm>
            <a:off x="685800" y="1783080"/>
            <a:ext cx="1828800" cy="274320"/>
          </a:xfrm>
          <a:prstGeom prst="rect">
            <a:avLst/>
          </a:prstGeom>
          <a:noFill/>
          <a:ln/>
        </p:spPr>
        <p:txBody>
          <a:bodyPr wrap="square" lIns="0" tIns="0" rIns="0" bIns="0" rtlCol="0" anchor="ctr"/>
          <a:lstStyle/>
          <a:p>
            <a:pPr indent="0" marL="0">
              <a:buNone/>
            </a:pPr>
            <a:r>
              <a:rPr lang="en-US" sz="1400" b="1" dirty="0">
                <a:solidFill>
                  <a:srgbClr val="16A34A"/>
                </a:solidFill>
                <a:latin typeface="Calibri" pitchFamily="34" charset="0"/>
                <a:ea typeface="Calibri" pitchFamily="34" charset="-122"/>
                <a:cs typeface="Calibri" pitchFamily="34" charset="-120"/>
              </a:rPr>
              <a:t>Émettre</a:t>
            </a:r>
            <a:endParaRPr lang="en-US" sz="1400" dirty="0"/>
          </a:p>
        </p:txBody>
      </p:sp>
      <p:sp>
        <p:nvSpPr>
          <p:cNvPr id="12" name="Text 10"/>
          <p:cNvSpPr/>
          <p:nvPr/>
        </p:nvSpPr>
        <p:spPr>
          <a:xfrm>
            <a:off x="2468880" y="1737360"/>
            <a:ext cx="6217920" cy="640080"/>
          </a:xfrm>
          <a:prstGeom prst="rect">
            <a:avLst/>
          </a:prstGeom>
          <a:noFill/>
          <a:ln/>
        </p:spPr>
        <p:txBody>
          <a:bodyPr wrap="square" lIns="0" tIns="0" rIns="0" bIns="0" rtlCol="0" anchor="ctr"/>
          <a:lstStyle/>
          <a:p>
            <a:pPr indent="0" marL="0">
              <a:buNone/>
            </a:pPr>
            <a:r>
              <a:rPr lang="en-US" sz="1000" dirty="0">
                <a:solidFill>
                  <a:srgbClr val="A0A0A8"/>
                </a:solidFill>
                <a:latin typeface="Calibri" pitchFamily="34" charset="0"/>
                <a:ea typeface="Calibri" pitchFamily="34" charset="-122"/>
                <a:cs typeface="Calibri" pitchFamily="34" charset="-120"/>
              </a:rPr>
              <a:t>Formulaire en haut</a:t>
            </a:r>
            <a:endParaRPr lang="en-US" sz="1000" dirty="0"/>
          </a:p>
          <a:p>
            <a:pPr indent="0" marL="0">
              <a:buNone/>
            </a:pPr>
            <a:r>
              <a:rPr lang="en-US" sz="1000" dirty="0">
                <a:solidFill>
                  <a:srgbClr val="A0A0A8"/>
                </a:solidFill>
                <a:latin typeface="Calibri" pitchFamily="34" charset="0"/>
                <a:ea typeface="Calibri" pitchFamily="34" charset="-122"/>
                <a:cs typeface="Calibri" pitchFamily="34" charset="-120"/>
              </a:rPr>
              <a:t>Nom client, date d'expiration, max machines, notes</a:t>
            </a:r>
            <a:endParaRPr lang="en-US" sz="1000" dirty="0"/>
          </a:p>
          <a:p>
            <a:pPr indent="0" marL="0">
              <a:buNone/>
            </a:pPr>
            <a:r>
              <a:rPr lang="en-US" sz="1000" dirty="0">
                <a:solidFill>
                  <a:srgbClr val="A0A0A8"/>
                </a:solidFill>
                <a:latin typeface="Calibri" pitchFamily="34" charset="0"/>
                <a:ea typeface="Calibri" pitchFamily="34" charset="-122"/>
                <a:cs typeface="Calibri" pitchFamily="34" charset="-120"/>
              </a:rPr>
              <a:t>→ Clé PRSRV-XXXX-XXXX-XXXX-XXXX affichée UNE FOIS</a:t>
            </a:r>
            <a:endParaRPr lang="en-US" sz="1000" dirty="0"/>
          </a:p>
        </p:txBody>
      </p:sp>
      <p:sp>
        <p:nvSpPr>
          <p:cNvPr id="13" name="Shape 11"/>
          <p:cNvSpPr/>
          <p:nvPr/>
        </p:nvSpPr>
        <p:spPr>
          <a:xfrm>
            <a:off x="457200" y="2468880"/>
            <a:ext cx="8229600" cy="685800"/>
          </a:xfrm>
          <a:prstGeom prst="rect">
            <a:avLst/>
          </a:prstGeom>
          <a:solidFill>
            <a:srgbClr val="161B23"/>
          </a:solidFill>
          <a:ln w="12700">
            <a:solidFill>
              <a:srgbClr val="2A2F3A"/>
            </a:solidFill>
            <a:prstDash val="solid"/>
          </a:ln>
        </p:spPr>
      </p:sp>
      <p:sp>
        <p:nvSpPr>
          <p:cNvPr id="14" name="Shape 12"/>
          <p:cNvSpPr/>
          <p:nvPr/>
        </p:nvSpPr>
        <p:spPr>
          <a:xfrm>
            <a:off x="457200" y="2468880"/>
            <a:ext cx="73152" cy="685800"/>
          </a:xfrm>
          <a:prstGeom prst="rect">
            <a:avLst/>
          </a:prstGeom>
          <a:solidFill>
            <a:srgbClr val="3B82F6"/>
          </a:solidFill>
          <a:ln/>
        </p:spPr>
      </p:sp>
      <p:sp>
        <p:nvSpPr>
          <p:cNvPr id="15" name="Text 13"/>
          <p:cNvSpPr/>
          <p:nvPr/>
        </p:nvSpPr>
        <p:spPr>
          <a:xfrm>
            <a:off x="685800" y="2560320"/>
            <a:ext cx="1828800" cy="274320"/>
          </a:xfrm>
          <a:prstGeom prst="rect">
            <a:avLst/>
          </a:prstGeom>
          <a:noFill/>
          <a:ln/>
        </p:spPr>
        <p:txBody>
          <a:bodyPr wrap="square" lIns="0" tIns="0" rIns="0" bIns="0" rtlCol="0" anchor="ctr"/>
          <a:lstStyle/>
          <a:p>
            <a:pPr indent="0" marL="0">
              <a:buNone/>
            </a:pPr>
            <a:r>
              <a:rPr lang="en-US" sz="1400" b="1" dirty="0">
                <a:solidFill>
                  <a:srgbClr val="3B82F6"/>
                </a:solidFill>
                <a:latin typeface="Calibri" pitchFamily="34" charset="0"/>
                <a:ea typeface="Calibri" pitchFamily="34" charset="-122"/>
                <a:cs typeface="Calibri" pitchFamily="34" charset="-120"/>
              </a:rPr>
              <a:t>Prolonger</a:t>
            </a:r>
            <a:endParaRPr lang="en-US" sz="1400" dirty="0"/>
          </a:p>
        </p:txBody>
      </p:sp>
      <p:sp>
        <p:nvSpPr>
          <p:cNvPr id="16" name="Text 14"/>
          <p:cNvSpPr/>
          <p:nvPr/>
        </p:nvSpPr>
        <p:spPr>
          <a:xfrm>
            <a:off x="2468880" y="2514600"/>
            <a:ext cx="6217920" cy="640080"/>
          </a:xfrm>
          <a:prstGeom prst="rect">
            <a:avLst/>
          </a:prstGeom>
          <a:noFill/>
          <a:ln/>
        </p:spPr>
        <p:txBody>
          <a:bodyPr wrap="square" lIns="0" tIns="0" rIns="0" bIns="0" rtlCol="0" anchor="ctr"/>
          <a:lstStyle/>
          <a:p>
            <a:pPr indent="0" marL="0">
              <a:buNone/>
            </a:pPr>
            <a:r>
              <a:rPr lang="en-US" sz="1000" dirty="0">
                <a:solidFill>
                  <a:srgbClr val="A0A0A8"/>
                </a:solidFill>
                <a:latin typeface="Calibri" pitchFamily="34" charset="0"/>
                <a:ea typeface="Calibri" pitchFamily="34" charset="-122"/>
                <a:cs typeface="Calibri" pitchFamily="34" charset="-120"/>
              </a:rPr>
              <a:t>Bouton Prolonger / ligne</a:t>
            </a:r>
            <a:endParaRPr lang="en-US" sz="1000" dirty="0"/>
          </a:p>
          <a:p>
            <a:pPr indent="0" marL="0">
              <a:buNone/>
            </a:pPr>
            <a:r>
              <a:rPr lang="en-US" sz="1000" dirty="0">
                <a:solidFill>
                  <a:srgbClr val="A0A0A8"/>
                </a:solidFill>
                <a:latin typeface="Calibri" pitchFamily="34" charset="0"/>
                <a:ea typeface="Calibri" pitchFamily="34" charset="-122"/>
                <a:cs typeface="Calibri" pitchFamily="34" charset="-120"/>
              </a:rPr>
              <a:t>→ Champ date → la nouvelle date d'expiration prend effet immédiatement côté client à la prochaine validation</a:t>
            </a:r>
            <a:endParaRPr lang="en-US" sz="1000" dirty="0"/>
          </a:p>
        </p:txBody>
      </p:sp>
      <p:sp>
        <p:nvSpPr>
          <p:cNvPr id="17" name="Shape 15"/>
          <p:cNvSpPr/>
          <p:nvPr/>
        </p:nvSpPr>
        <p:spPr>
          <a:xfrm>
            <a:off x="457200" y="3246120"/>
            <a:ext cx="8229600" cy="685800"/>
          </a:xfrm>
          <a:prstGeom prst="rect">
            <a:avLst/>
          </a:prstGeom>
          <a:solidFill>
            <a:srgbClr val="161B23"/>
          </a:solidFill>
          <a:ln w="12700">
            <a:solidFill>
              <a:srgbClr val="2A2F3A"/>
            </a:solidFill>
            <a:prstDash val="solid"/>
          </a:ln>
        </p:spPr>
      </p:sp>
      <p:sp>
        <p:nvSpPr>
          <p:cNvPr id="18" name="Shape 16"/>
          <p:cNvSpPr/>
          <p:nvPr/>
        </p:nvSpPr>
        <p:spPr>
          <a:xfrm>
            <a:off x="457200" y="3246120"/>
            <a:ext cx="73152" cy="685800"/>
          </a:xfrm>
          <a:prstGeom prst="rect">
            <a:avLst/>
          </a:prstGeom>
          <a:solidFill>
            <a:srgbClr val="EF4444"/>
          </a:solidFill>
          <a:ln/>
        </p:spPr>
      </p:sp>
      <p:sp>
        <p:nvSpPr>
          <p:cNvPr id="19" name="Text 17"/>
          <p:cNvSpPr/>
          <p:nvPr/>
        </p:nvSpPr>
        <p:spPr>
          <a:xfrm>
            <a:off x="685800" y="3337560"/>
            <a:ext cx="1828800" cy="274320"/>
          </a:xfrm>
          <a:prstGeom prst="rect">
            <a:avLst/>
          </a:prstGeom>
          <a:noFill/>
          <a:ln/>
        </p:spPr>
        <p:txBody>
          <a:bodyPr wrap="square" lIns="0" tIns="0" rIns="0" bIns="0" rtlCol="0" anchor="ctr"/>
          <a:lstStyle/>
          <a:p>
            <a:pPr indent="0" marL="0">
              <a:buNone/>
            </a:pPr>
            <a:r>
              <a:rPr lang="en-US" sz="1400" b="1" dirty="0">
                <a:solidFill>
                  <a:srgbClr val="EF4444"/>
                </a:solidFill>
                <a:latin typeface="Calibri" pitchFamily="34" charset="0"/>
                <a:ea typeface="Calibri" pitchFamily="34" charset="-122"/>
                <a:cs typeface="Calibri" pitchFamily="34" charset="-120"/>
              </a:rPr>
              <a:t>Révoquer</a:t>
            </a:r>
            <a:endParaRPr lang="en-US" sz="1400" dirty="0"/>
          </a:p>
        </p:txBody>
      </p:sp>
      <p:sp>
        <p:nvSpPr>
          <p:cNvPr id="20" name="Text 18"/>
          <p:cNvSpPr/>
          <p:nvPr/>
        </p:nvSpPr>
        <p:spPr>
          <a:xfrm>
            <a:off x="2468880" y="3291840"/>
            <a:ext cx="6217920" cy="640080"/>
          </a:xfrm>
          <a:prstGeom prst="rect">
            <a:avLst/>
          </a:prstGeom>
          <a:noFill/>
          <a:ln/>
        </p:spPr>
        <p:txBody>
          <a:bodyPr wrap="square" lIns="0" tIns="0" rIns="0" bIns="0" rtlCol="0" anchor="ctr"/>
          <a:lstStyle/>
          <a:p>
            <a:pPr indent="0" marL="0">
              <a:buNone/>
            </a:pPr>
            <a:r>
              <a:rPr lang="en-US" sz="1000" dirty="0">
                <a:solidFill>
                  <a:srgbClr val="A0A0A8"/>
                </a:solidFill>
                <a:latin typeface="Calibri" pitchFamily="34" charset="0"/>
                <a:ea typeface="Calibri" pitchFamily="34" charset="-122"/>
                <a:cs typeface="Calibri" pitchFamily="34" charset="-120"/>
              </a:rPr>
              <a:t>Bouton rouge / ligne</a:t>
            </a:r>
            <a:endParaRPr lang="en-US" sz="1000" dirty="0"/>
          </a:p>
          <a:p>
            <a:pPr indent="0" marL="0">
              <a:buNone/>
            </a:pPr>
            <a:r>
              <a:rPr lang="en-US" sz="1000" dirty="0">
                <a:solidFill>
                  <a:srgbClr val="A0A0A8"/>
                </a:solidFill>
                <a:latin typeface="Calibri" pitchFamily="34" charset="0"/>
                <a:ea typeface="Calibri" pitchFamily="34" charset="-122"/>
                <a:cs typeface="Calibri" pitchFamily="34" charset="-120"/>
              </a:rPr>
              <a:t>→ revoked_at = NOW()</a:t>
            </a:r>
            <a:endParaRPr lang="en-US" sz="1000" dirty="0"/>
          </a:p>
          <a:p>
            <a:pPr indent="0" marL="0">
              <a:buNone/>
            </a:pPr>
            <a:r>
              <a:rPr lang="en-US" sz="1000" dirty="0">
                <a:solidFill>
                  <a:srgbClr val="A0A0A8"/>
                </a:solidFill>
                <a:latin typeface="Calibri" pitchFamily="34" charset="0"/>
                <a:ea typeface="Calibri" pitchFamily="34" charset="-122"/>
                <a:cs typeface="Calibri" pitchFamily="34" charset="-120"/>
              </a:rPr>
              <a:t>Le client perd ses droits de DL au prochain check, le launcher reste utilisable sur les versions déjà installées</a:t>
            </a:r>
            <a:endParaRPr lang="en-US" sz="1000" dirty="0"/>
          </a:p>
        </p:txBody>
      </p:sp>
      <p:sp>
        <p:nvSpPr>
          <p:cNvPr id="21" name="Shape 19"/>
          <p:cNvSpPr/>
          <p:nvPr/>
        </p:nvSpPr>
        <p:spPr>
          <a:xfrm>
            <a:off x="457200" y="4023360"/>
            <a:ext cx="8229600" cy="685800"/>
          </a:xfrm>
          <a:prstGeom prst="rect">
            <a:avLst/>
          </a:prstGeom>
          <a:solidFill>
            <a:srgbClr val="161B23"/>
          </a:solidFill>
          <a:ln w="12700">
            <a:solidFill>
              <a:srgbClr val="2A2F3A"/>
            </a:solidFill>
            <a:prstDash val="solid"/>
          </a:ln>
        </p:spPr>
      </p:sp>
      <p:sp>
        <p:nvSpPr>
          <p:cNvPr id="22" name="Shape 20"/>
          <p:cNvSpPr/>
          <p:nvPr/>
        </p:nvSpPr>
        <p:spPr>
          <a:xfrm>
            <a:off x="457200" y="4023360"/>
            <a:ext cx="73152" cy="685800"/>
          </a:xfrm>
          <a:prstGeom prst="rect">
            <a:avLst/>
          </a:prstGeom>
          <a:solidFill>
            <a:srgbClr val="F59E0B"/>
          </a:solidFill>
          <a:ln/>
        </p:spPr>
      </p:sp>
      <p:sp>
        <p:nvSpPr>
          <p:cNvPr id="23" name="Text 21"/>
          <p:cNvSpPr/>
          <p:nvPr/>
        </p:nvSpPr>
        <p:spPr>
          <a:xfrm>
            <a:off x="685800" y="4114800"/>
            <a:ext cx="1828800" cy="274320"/>
          </a:xfrm>
          <a:prstGeom prst="rect">
            <a:avLst/>
          </a:prstGeom>
          <a:noFill/>
          <a:ln/>
        </p:spPr>
        <p:txBody>
          <a:bodyPr wrap="square" lIns="0" tIns="0" rIns="0" bIns="0" rtlCol="0" anchor="ctr"/>
          <a:lstStyle/>
          <a:p>
            <a:pPr indent="0" marL="0">
              <a:buNone/>
            </a:pPr>
            <a:r>
              <a:rPr lang="en-US" sz="1400" b="1" dirty="0">
                <a:solidFill>
                  <a:srgbClr val="F59E0B"/>
                </a:solidFill>
                <a:latin typeface="Calibri" pitchFamily="34" charset="0"/>
                <a:ea typeface="Calibri" pitchFamily="34" charset="-122"/>
                <a:cs typeface="Calibri" pitchFamily="34" charset="-120"/>
              </a:rPr>
              <a:t>Libérer machines</a:t>
            </a:r>
            <a:endParaRPr lang="en-US" sz="1400" dirty="0"/>
          </a:p>
        </p:txBody>
      </p:sp>
      <p:sp>
        <p:nvSpPr>
          <p:cNvPr id="24" name="Text 22"/>
          <p:cNvSpPr/>
          <p:nvPr/>
        </p:nvSpPr>
        <p:spPr>
          <a:xfrm>
            <a:off x="2468880" y="4069080"/>
            <a:ext cx="6217920" cy="640080"/>
          </a:xfrm>
          <a:prstGeom prst="rect">
            <a:avLst/>
          </a:prstGeom>
          <a:noFill/>
          <a:ln/>
        </p:spPr>
        <p:txBody>
          <a:bodyPr wrap="square" lIns="0" tIns="0" rIns="0" bIns="0" rtlCol="0" anchor="ctr"/>
          <a:lstStyle/>
          <a:p>
            <a:pPr indent="0" marL="0">
              <a:buNone/>
            </a:pPr>
            <a:r>
              <a:rPr lang="en-US" sz="1000" dirty="0">
                <a:solidFill>
                  <a:srgbClr val="A0A0A8"/>
                </a:solidFill>
                <a:latin typeface="Calibri" pitchFamily="34" charset="0"/>
                <a:ea typeface="Calibri" pitchFamily="34" charset="-122"/>
                <a:cs typeface="Calibri" pitchFamily="34" charset="-120"/>
              </a:rPr>
              <a:t>Si un client change de PC, ses anciennes machines occupent un slot</a:t>
            </a:r>
            <a:endParaRPr lang="en-US" sz="1000" dirty="0"/>
          </a:p>
          <a:p>
            <a:pPr indent="0" marL="0">
              <a:buNone/>
            </a:pPr>
            <a:r>
              <a:rPr lang="en-US" sz="1000" dirty="0">
                <a:solidFill>
                  <a:srgbClr val="A0A0A8"/>
                </a:solidFill>
                <a:latin typeface="Calibri" pitchFamily="34" charset="0"/>
                <a:ea typeface="Calibri" pitchFamily="34" charset="-122"/>
                <a:cs typeface="Calibri" pitchFamily="34" charset="-120"/>
              </a:rPr>
              <a:t>→ Bouton Libérer machines vide la table license_machines pour cette license</a:t>
            </a:r>
            <a:endParaRPr lang="en-US" sz="1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000000"/>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3B82F6"/>
          </a:solidFill>
          <a:ln/>
        </p:spPr>
      </p:sp>
      <p:sp>
        <p:nvSpPr>
          <p:cNvPr id="3" name="Text 1"/>
          <p:cNvSpPr/>
          <p:nvPr/>
        </p:nvSpPr>
        <p:spPr>
          <a:xfrm>
            <a:off x="457200" y="228600"/>
            <a:ext cx="8229600" cy="274320"/>
          </a:xfrm>
          <a:prstGeom prst="rect">
            <a:avLst/>
          </a:prstGeom>
          <a:noFill/>
          <a:ln/>
        </p:spPr>
        <p:txBody>
          <a:bodyPr wrap="square" lIns="0" tIns="0" rIns="0" bIns="0" rtlCol="0" anchor="ctr"/>
          <a:lstStyle/>
          <a:p>
            <a:pPr indent="0" marL="0">
              <a:buNone/>
            </a:pPr>
            <a:r>
              <a:rPr lang="en-US" sz="1100" b="1" spc="400" kern="0" dirty="0">
                <a:solidFill>
                  <a:srgbClr val="3B82F6"/>
                </a:solidFill>
                <a:latin typeface="Calibri" pitchFamily="34" charset="0"/>
                <a:ea typeface="Calibri" pitchFamily="34" charset="-122"/>
                <a:cs typeface="Calibri" pitchFamily="34" charset="-120"/>
              </a:rPr>
              <a:t>SECTION 3 · CATALOGUE DES BUILDS</a:t>
            </a:r>
            <a:endParaRPr lang="en-US" sz="1100" dirty="0"/>
          </a:p>
        </p:txBody>
      </p:sp>
      <p:sp>
        <p:nvSpPr>
          <p:cNvPr id="4" name="Text 2"/>
          <p:cNvSpPr/>
          <p:nvPr/>
        </p:nvSpPr>
        <p:spPr>
          <a:xfrm>
            <a:off x="457200" y="502920"/>
            <a:ext cx="8229600" cy="640080"/>
          </a:xfrm>
          <a:prstGeom prst="rect">
            <a:avLst/>
          </a:prstGeom>
          <a:noFill/>
          <a:ln/>
        </p:spPr>
        <p:txBody>
          <a:bodyPr wrap="square" lIns="0" tIns="0" rIns="0" bIns="0" rtlCol="0" anchor="ctr"/>
          <a:lstStyle/>
          <a:p>
            <a:pPr indent="0" marL="0">
              <a:buNone/>
            </a:pPr>
            <a:r>
              <a:rPr lang="en-US" sz="3200" b="1" dirty="0">
                <a:solidFill>
                  <a:srgbClr val="F2F2F2"/>
                </a:solidFill>
                <a:latin typeface="Calibri" pitchFamily="34" charset="0"/>
                <a:ea typeface="Calibri" pitchFamily="34" charset="-122"/>
                <a:cs typeface="Calibri" pitchFamily="34" charset="-120"/>
              </a:rPr>
              <a:t>Backoffice — Versions Proserve</a:t>
            </a:r>
            <a:endParaRPr lang="en-US" sz="3200" dirty="0"/>
          </a:p>
        </p:txBody>
      </p:sp>
      <p:sp>
        <p:nvSpPr>
          <p:cNvPr id="5" name="Shape 3"/>
          <p:cNvSpPr/>
          <p:nvPr/>
        </p:nvSpPr>
        <p:spPr>
          <a:xfrm>
            <a:off x="457200" y="1188720"/>
            <a:ext cx="1097280" cy="0"/>
          </a:xfrm>
          <a:prstGeom prst="line">
            <a:avLst/>
          </a:prstGeom>
          <a:noFill/>
          <a:ln w="25400">
            <a:solidFill>
              <a:srgbClr val="3B82F6"/>
            </a:solidFill>
            <a:prstDash val="solid"/>
          </a:ln>
        </p:spPr>
      </p:sp>
      <p:sp>
        <p:nvSpPr>
          <p:cNvPr id="6" name="Text 4"/>
          <p:cNvSpPr/>
          <p:nvPr/>
        </p:nvSpPr>
        <p:spPr>
          <a:xfrm>
            <a:off x="457200" y="4823460"/>
            <a:ext cx="7315200" cy="228600"/>
          </a:xfrm>
          <a:prstGeom prst="rect">
            <a:avLst/>
          </a:prstGeom>
          <a:noFill/>
          <a:ln/>
        </p:spPr>
        <p:txBody>
          <a:bodyPr wrap="square" lIns="0" tIns="0" rIns="0" bIns="0" rtlCol="0" anchor="ctr"/>
          <a:lstStyle/>
          <a:p>
            <a:pPr indent="0" marL="0">
              <a:buNone/>
            </a:pPr>
            <a:r>
              <a:rPr lang="en-US" sz="900" dirty="0">
                <a:solidFill>
                  <a:srgbClr val="A0A0A8"/>
                </a:solidFill>
                <a:latin typeface="Calibri" pitchFamily="34" charset="0"/>
                <a:ea typeface="Calibri" pitchFamily="34" charset="-122"/>
                <a:cs typeface="Calibri" pitchFamily="34" charset="-120"/>
              </a:rPr>
              <a:t>PS_LAUNCHER  •  Documentation Interne  •  ASTERION VR</a:t>
            </a:r>
            <a:endParaRPr lang="en-US" sz="900" dirty="0"/>
          </a:p>
        </p:txBody>
      </p:sp>
      <p:sp>
        <p:nvSpPr>
          <p:cNvPr id="7" name="Text 5"/>
          <p:cNvSpPr/>
          <p:nvPr/>
        </p:nvSpPr>
        <p:spPr>
          <a:xfrm>
            <a:off x="8229600" y="4823460"/>
            <a:ext cx="457200" cy="228600"/>
          </a:xfrm>
          <a:prstGeom prst="rect">
            <a:avLst/>
          </a:prstGeom>
          <a:noFill/>
          <a:ln/>
        </p:spPr>
        <p:txBody>
          <a:bodyPr wrap="square" lIns="0" tIns="0" rIns="0" bIns="0" rtlCol="0" anchor="ctr"/>
          <a:lstStyle/>
          <a:p>
            <a:pPr algn="r" indent="0" marL="0">
              <a:buNone/>
            </a:pPr>
            <a:r>
              <a:rPr lang="en-US" sz="900" dirty="0">
                <a:solidFill>
                  <a:srgbClr val="A0A0A8"/>
                </a:solidFill>
                <a:latin typeface="Calibri" pitchFamily="34" charset="0"/>
                <a:ea typeface="Calibri" pitchFamily="34" charset="-122"/>
                <a:cs typeface="Calibri" pitchFamily="34" charset="-120"/>
              </a:rPr>
              <a:t>9</a:t>
            </a:r>
            <a:endParaRPr lang="en-US" sz="900" dirty="0"/>
          </a:p>
        </p:txBody>
      </p:sp>
      <p:sp>
        <p:nvSpPr>
          <p:cNvPr id="8" name="Text 6"/>
          <p:cNvSpPr/>
          <p:nvPr/>
        </p:nvSpPr>
        <p:spPr>
          <a:xfrm>
            <a:off x="457200" y="1280160"/>
            <a:ext cx="8229600" cy="274320"/>
          </a:xfrm>
          <a:prstGeom prst="rect">
            <a:avLst/>
          </a:prstGeom>
          <a:noFill/>
          <a:ln/>
        </p:spPr>
        <p:txBody>
          <a:bodyPr wrap="square" lIns="0" tIns="0" rIns="0" bIns="0" rtlCol="0" anchor="ctr"/>
          <a:lstStyle/>
          <a:p>
            <a:pPr indent="0" marL="0">
              <a:buNone/>
            </a:pPr>
            <a:r>
              <a:rPr lang="en-US" sz="1300" i="1" dirty="0">
                <a:solidFill>
                  <a:srgbClr val="A0A0A8"/>
                </a:solidFill>
                <a:latin typeface="Calibri" pitchFamily="34" charset="0"/>
                <a:ea typeface="Calibri" pitchFamily="34" charset="-122"/>
                <a:cs typeface="Calibri" pitchFamily="34" charset="-120"/>
              </a:rPr>
              <a:t>Édite manifest/versions.json depuis le web (sans toucher au JSON à la main).</a:t>
            </a:r>
            <a:endParaRPr lang="en-US" sz="1300" dirty="0"/>
          </a:p>
        </p:txBody>
      </p:sp>
      <p:sp>
        <p:nvSpPr>
          <p:cNvPr id="9" name="Shape 7"/>
          <p:cNvSpPr/>
          <p:nvPr/>
        </p:nvSpPr>
        <p:spPr>
          <a:xfrm>
            <a:off x="457200" y="1691640"/>
            <a:ext cx="8229600" cy="685800"/>
          </a:xfrm>
          <a:prstGeom prst="rect">
            <a:avLst/>
          </a:prstGeom>
          <a:solidFill>
            <a:srgbClr val="161B23"/>
          </a:solidFill>
          <a:ln w="12700">
            <a:solidFill>
              <a:srgbClr val="2A2F3A"/>
            </a:solidFill>
            <a:prstDash val="solid"/>
          </a:ln>
        </p:spPr>
      </p:sp>
      <p:sp>
        <p:nvSpPr>
          <p:cNvPr id="10" name="Shape 8"/>
          <p:cNvSpPr/>
          <p:nvPr/>
        </p:nvSpPr>
        <p:spPr>
          <a:xfrm>
            <a:off x="640080" y="1856232"/>
            <a:ext cx="365760" cy="365760"/>
          </a:xfrm>
          <a:prstGeom prst="ellipse">
            <a:avLst/>
          </a:prstGeom>
          <a:solidFill>
            <a:srgbClr val="3B82F6"/>
          </a:solidFill>
          <a:ln/>
        </p:spPr>
      </p:sp>
      <p:sp>
        <p:nvSpPr>
          <p:cNvPr id="11" name="Text 9"/>
          <p:cNvSpPr/>
          <p:nvPr/>
        </p:nvSpPr>
        <p:spPr>
          <a:xfrm>
            <a:off x="640080" y="1856232"/>
            <a:ext cx="365760" cy="365760"/>
          </a:xfrm>
          <a:prstGeom prst="rect">
            <a:avLst/>
          </a:prstGeom>
          <a:noFill/>
          <a:ln/>
        </p:spPr>
        <p:txBody>
          <a:bodyPr wrap="square" lIns="0" tIns="0" rIns="0" bIns="0" rtlCol="0" anchor="ctr"/>
          <a:lstStyle/>
          <a:p>
            <a:pPr algn="ctr" indent="0" marL="0">
              <a:buNone/>
            </a:pPr>
            <a:r>
              <a:rPr lang="en-US" sz="1400" b="1" dirty="0">
                <a:solidFill>
                  <a:srgbClr val="FFFFFF"/>
                </a:solidFill>
                <a:latin typeface="Calibri" pitchFamily="34" charset="0"/>
                <a:ea typeface="Calibri" pitchFamily="34" charset="-122"/>
                <a:cs typeface="Calibri" pitchFamily="34" charset="-120"/>
              </a:rPr>
              <a:t>1</a:t>
            </a:r>
            <a:endParaRPr lang="en-US" sz="1400" dirty="0"/>
          </a:p>
        </p:txBody>
      </p:sp>
      <p:sp>
        <p:nvSpPr>
          <p:cNvPr id="12" name="Text 10"/>
          <p:cNvSpPr/>
          <p:nvPr/>
        </p:nvSpPr>
        <p:spPr>
          <a:xfrm>
            <a:off x="1188720" y="1783080"/>
            <a:ext cx="7315200" cy="274320"/>
          </a:xfrm>
          <a:prstGeom prst="rect">
            <a:avLst/>
          </a:prstGeom>
          <a:noFill/>
          <a:ln/>
        </p:spPr>
        <p:txBody>
          <a:bodyPr wrap="square" lIns="0" tIns="0" rIns="0" bIns="0" rtlCol="0" anchor="ctr"/>
          <a:lstStyle/>
          <a:p>
            <a:pPr indent="0" marL="0">
              <a:buNone/>
            </a:pPr>
            <a:r>
              <a:rPr lang="en-US" sz="1300" b="1" dirty="0">
                <a:solidFill>
                  <a:srgbClr val="F2F2F2"/>
                </a:solidFill>
                <a:latin typeface="Calibri" pitchFamily="34" charset="0"/>
                <a:ea typeface="Calibri" pitchFamily="34" charset="-122"/>
                <a:cs typeface="Calibri" pitchFamily="34" charset="-120"/>
              </a:rPr>
              <a:t>Ajouter version</a:t>
            </a:r>
            <a:endParaRPr lang="en-US" sz="1300" dirty="0"/>
          </a:p>
        </p:txBody>
      </p:sp>
      <p:sp>
        <p:nvSpPr>
          <p:cNvPr id="13" name="Text 11"/>
          <p:cNvSpPr/>
          <p:nvPr/>
        </p:nvSpPr>
        <p:spPr>
          <a:xfrm>
            <a:off x="1188720" y="2057400"/>
            <a:ext cx="7315200" cy="320040"/>
          </a:xfrm>
          <a:prstGeom prst="rect">
            <a:avLst/>
          </a:prstGeom>
          <a:noFill/>
          <a:ln/>
        </p:spPr>
        <p:txBody>
          <a:bodyPr wrap="square" lIns="0" tIns="0" rIns="0" bIns="0" rtlCol="0" anchor="ctr"/>
          <a:lstStyle/>
          <a:p>
            <a:pPr indent="0" marL="0">
              <a:buNone/>
            </a:pPr>
            <a:r>
              <a:rPr lang="en-US" sz="1000" dirty="0">
                <a:solidFill>
                  <a:srgbClr val="A0A0A8"/>
                </a:solidFill>
                <a:latin typeface="Calibri" pitchFamily="34" charset="0"/>
                <a:ea typeface="Calibri" pitchFamily="34" charset="-122"/>
                <a:cs typeface="Calibri" pitchFamily="34" charset="-120"/>
              </a:rPr>
              <a:t>Formulaire haut → Numéro X.Y.Z, date min de license requise, release notes en Markdown.</a:t>
            </a:r>
            <a:endParaRPr lang="en-US" sz="1000" dirty="0"/>
          </a:p>
        </p:txBody>
      </p:sp>
      <p:sp>
        <p:nvSpPr>
          <p:cNvPr id="14" name="Shape 12"/>
          <p:cNvSpPr/>
          <p:nvPr/>
        </p:nvSpPr>
        <p:spPr>
          <a:xfrm>
            <a:off x="457200" y="2468880"/>
            <a:ext cx="8229600" cy="685800"/>
          </a:xfrm>
          <a:prstGeom prst="rect">
            <a:avLst/>
          </a:prstGeom>
          <a:solidFill>
            <a:srgbClr val="161B23"/>
          </a:solidFill>
          <a:ln w="12700">
            <a:solidFill>
              <a:srgbClr val="2A2F3A"/>
            </a:solidFill>
            <a:prstDash val="solid"/>
          </a:ln>
        </p:spPr>
      </p:sp>
      <p:sp>
        <p:nvSpPr>
          <p:cNvPr id="15" name="Shape 13"/>
          <p:cNvSpPr/>
          <p:nvPr/>
        </p:nvSpPr>
        <p:spPr>
          <a:xfrm>
            <a:off x="640080" y="2633472"/>
            <a:ext cx="365760" cy="365760"/>
          </a:xfrm>
          <a:prstGeom prst="ellipse">
            <a:avLst/>
          </a:prstGeom>
          <a:solidFill>
            <a:srgbClr val="3B82F6"/>
          </a:solidFill>
          <a:ln/>
        </p:spPr>
      </p:sp>
      <p:sp>
        <p:nvSpPr>
          <p:cNvPr id="16" name="Text 14"/>
          <p:cNvSpPr/>
          <p:nvPr/>
        </p:nvSpPr>
        <p:spPr>
          <a:xfrm>
            <a:off x="640080" y="2633472"/>
            <a:ext cx="365760" cy="365760"/>
          </a:xfrm>
          <a:prstGeom prst="rect">
            <a:avLst/>
          </a:prstGeom>
          <a:noFill/>
          <a:ln/>
        </p:spPr>
        <p:txBody>
          <a:bodyPr wrap="square" lIns="0" tIns="0" rIns="0" bIns="0" rtlCol="0" anchor="ctr"/>
          <a:lstStyle/>
          <a:p>
            <a:pPr algn="ctr" indent="0" marL="0">
              <a:buNone/>
            </a:pPr>
            <a:r>
              <a:rPr lang="en-US" sz="1400" b="1" dirty="0">
                <a:solidFill>
                  <a:srgbClr val="FFFFFF"/>
                </a:solidFill>
                <a:latin typeface="Calibri" pitchFamily="34" charset="0"/>
                <a:ea typeface="Calibri" pitchFamily="34" charset="-122"/>
                <a:cs typeface="Calibri" pitchFamily="34" charset="-120"/>
              </a:rPr>
              <a:t>2</a:t>
            </a:r>
            <a:endParaRPr lang="en-US" sz="1400" dirty="0"/>
          </a:p>
        </p:txBody>
      </p:sp>
      <p:sp>
        <p:nvSpPr>
          <p:cNvPr id="17" name="Text 15"/>
          <p:cNvSpPr/>
          <p:nvPr/>
        </p:nvSpPr>
        <p:spPr>
          <a:xfrm>
            <a:off x="1188720" y="2560320"/>
            <a:ext cx="7315200" cy="274320"/>
          </a:xfrm>
          <a:prstGeom prst="rect">
            <a:avLst/>
          </a:prstGeom>
          <a:noFill/>
          <a:ln/>
        </p:spPr>
        <p:txBody>
          <a:bodyPr wrap="square" lIns="0" tIns="0" rIns="0" bIns="0" rtlCol="0" anchor="ctr"/>
          <a:lstStyle/>
          <a:p>
            <a:pPr indent="0" marL="0">
              <a:buNone/>
            </a:pPr>
            <a:r>
              <a:rPr lang="en-US" sz="1300" b="1" dirty="0">
                <a:solidFill>
                  <a:srgbClr val="F2F2F2"/>
                </a:solidFill>
                <a:latin typeface="Calibri" pitchFamily="34" charset="0"/>
                <a:ea typeface="Calibri" pitchFamily="34" charset="-122"/>
                <a:cs typeface="Calibri" pitchFamily="34" charset="-120"/>
              </a:rPr>
              <a:t>Upload SFTP du ZIP</a:t>
            </a:r>
            <a:endParaRPr lang="en-US" sz="1300" dirty="0"/>
          </a:p>
        </p:txBody>
      </p:sp>
      <p:sp>
        <p:nvSpPr>
          <p:cNvPr id="18" name="Text 16"/>
          <p:cNvSpPr/>
          <p:nvPr/>
        </p:nvSpPr>
        <p:spPr>
          <a:xfrm>
            <a:off x="1188720" y="2834640"/>
            <a:ext cx="7315200" cy="320040"/>
          </a:xfrm>
          <a:prstGeom prst="rect">
            <a:avLst/>
          </a:prstGeom>
          <a:noFill/>
          <a:ln/>
        </p:spPr>
        <p:txBody>
          <a:bodyPr wrap="square" lIns="0" tIns="0" rIns="0" bIns="0" rtlCol="0" anchor="ctr"/>
          <a:lstStyle/>
          <a:p>
            <a:pPr indent="0" marL="0">
              <a:buNone/>
            </a:pPr>
            <a:r>
              <a:rPr lang="en-US" sz="1000" dirty="0">
                <a:solidFill>
                  <a:srgbClr val="A0A0A8"/>
                </a:solidFill>
                <a:latin typeface="Calibri" pitchFamily="34" charset="0"/>
                <a:ea typeface="Calibri" pitchFamily="34" charset="-122"/>
                <a:cs typeface="Calibri" pitchFamily="34" charset="-120"/>
              </a:rPr>
              <a:t>Dans builds/proserve-X.Y.Z.zip — taille typique 14 Go par build UE5.</a:t>
            </a:r>
            <a:endParaRPr lang="en-US" sz="1000" dirty="0"/>
          </a:p>
        </p:txBody>
      </p:sp>
      <p:sp>
        <p:nvSpPr>
          <p:cNvPr id="19" name="Shape 17"/>
          <p:cNvSpPr/>
          <p:nvPr/>
        </p:nvSpPr>
        <p:spPr>
          <a:xfrm>
            <a:off x="457200" y="3246120"/>
            <a:ext cx="8229600" cy="685800"/>
          </a:xfrm>
          <a:prstGeom prst="rect">
            <a:avLst/>
          </a:prstGeom>
          <a:solidFill>
            <a:srgbClr val="161B23"/>
          </a:solidFill>
          <a:ln w="12700">
            <a:solidFill>
              <a:srgbClr val="2A2F3A"/>
            </a:solidFill>
            <a:prstDash val="solid"/>
          </a:ln>
        </p:spPr>
      </p:sp>
      <p:sp>
        <p:nvSpPr>
          <p:cNvPr id="20" name="Shape 18"/>
          <p:cNvSpPr/>
          <p:nvPr/>
        </p:nvSpPr>
        <p:spPr>
          <a:xfrm>
            <a:off x="640080" y="3410712"/>
            <a:ext cx="365760" cy="365760"/>
          </a:xfrm>
          <a:prstGeom prst="ellipse">
            <a:avLst/>
          </a:prstGeom>
          <a:solidFill>
            <a:srgbClr val="3B82F6"/>
          </a:solidFill>
          <a:ln/>
        </p:spPr>
      </p:sp>
      <p:sp>
        <p:nvSpPr>
          <p:cNvPr id="21" name="Text 19"/>
          <p:cNvSpPr/>
          <p:nvPr/>
        </p:nvSpPr>
        <p:spPr>
          <a:xfrm>
            <a:off x="640080" y="3410712"/>
            <a:ext cx="365760" cy="365760"/>
          </a:xfrm>
          <a:prstGeom prst="rect">
            <a:avLst/>
          </a:prstGeom>
          <a:noFill/>
          <a:ln/>
        </p:spPr>
        <p:txBody>
          <a:bodyPr wrap="square" lIns="0" tIns="0" rIns="0" bIns="0" rtlCol="0" anchor="ctr"/>
          <a:lstStyle/>
          <a:p>
            <a:pPr algn="ctr" indent="0" marL="0">
              <a:buNone/>
            </a:pPr>
            <a:r>
              <a:rPr lang="en-US" sz="1400" b="1" dirty="0">
                <a:solidFill>
                  <a:srgbClr val="FFFFFF"/>
                </a:solidFill>
                <a:latin typeface="Calibri" pitchFamily="34" charset="0"/>
                <a:ea typeface="Calibri" pitchFamily="34" charset="-122"/>
                <a:cs typeface="Calibri" pitchFamily="34" charset="-120"/>
              </a:rPr>
              <a:t>3</a:t>
            </a:r>
            <a:endParaRPr lang="en-US" sz="1400" dirty="0"/>
          </a:p>
        </p:txBody>
      </p:sp>
      <p:sp>
        <p:nvSpPr>
          <p:cNvPr id="22" name="Text 20"/>
          <p:cNvSpPr/>
          <p:nvPr/>
        </p:nvSpPr>
        <p:spPr>
          <a:xfrm>
            <a:off x="1188720" y="3337560"/>
            <a:ext cx="7315200" cy="274320"/>
          </a:xfrm>
          <a:prstGeom prst="rect">
            <a:avLst/>
          </a:prstGeom>
          <a:noFill/>
          <a:ln/>
        </p:spPr>
        <p:txBody>
          <a:bodyPr wrap="square" lIns="0" tIns="0" rIns="0" bIns="0" rtlCol="0" anchor="ctr"/>
          <a:lstStyle/>
          <a:p>
            <a:pPr indent="0" marL="0">
              <a:buNone/>
            </a:pPr>
            <a:r>
              <a:rPr lang="en-US" sz="1300" b="1" dirty="0">
                <a:solidFill>
                  <a:srgbClr val="F2F2F2"/>
                </a:solidFill>
                <a:latin typeface="Calibri" pitchFamily="34" charset="0"/>
                <a:ea typeface="Calibri" pitchFamily="34" charset="-122"/>
                <a:cs typeface="Calibri" pitchFamily="34" charset="-120"/>
              </a:rPr>
              <a:t>Hasher + signer</a:t>
            </a:r>
            <a:endParaRPr lang="en-US" sz="1300" dirty="0"/>
          </a:p>
        </p:txBody>
      </p:sp>
      <p:sp>
        <p:nvSpPr>
          <p:cNvPr id="23" name="Text 21"/>
          <p:cNvSpPr/>
          <p:nvPr/>
        </p:nvSpPr>
        <p:spPr>
          <a:xfrm>
            <a:off x="1188720" y="3611880"/>
            <a:ext cx="7315200" cy="320040"/>
          </a:xfrm>
          <a:prstGeom prst="rect">
            <a:avLst/>
          </a:prstGeom>
          <a:noFill/>
          <a:ln/>
        </p:spPr>
        <p:txBody>
          <a:bodyPr wrap="square" lIns="0" tIns="0" rIns="0" bIns="0" rtlCol="0" anchor="ctr"/>
          <a:lstStyle/>
          <a:p>
            <a:pPr indent="0" marL="0">
              <a:buNone/>
            </a:pPr>
            <a:r>
              <a:rPr lang="en-US" sz="1000" dirty="0">
                <a:solidFill>
                  <a:srgbClr val="A0A0A8"/>
                </a:solidFill>
                <a:latin typeface="Calibri" pitchFamily="34" charset="0"/>
                <a:ea typeface="Calibri" pitchFamily="34" charset="-122"/>
                <a:cs typeface="Calibri" pitchFamily="34" charset="-120"/>
              </a:rPr>
              <a:t>Bouton bleu 🔁 Hasher les versions + signer.</a:t>
            </a:r>
            <a:endParaRPr lang="en-US" sz="1000" dirty="0"/>
          </a:p>
          <a:p>
            <a:pPr indent="0" marL="0">
              <a:buNone/>
            </a:pPr>
            <a:r>
              <a:rPr lang="en-US" sz="1000" dirty="0">
                <a:solidFill>
                  <a:srgbClr val="A0A0A8"/>
                </a:solidFill>
                <a:latin typeface="Calibri" pitchFamily="34" charset="0"/>
                <a:ea typeface="Calibri" pitchFamily="34" charset="-122"/>
                <a:cs typeface="Calibri" pitchFamily="34" charset="-120"/>
              </a:rPr>
              <a:t>Calcule sizeBytes + sha256, bump latest, signe Ed25519.</a:t>
            </a:r>
            <a:endParaRPr lang="en-US" sz="1000" dirty="0"/>
          </a:p>
        </p:txBody>
      </p:sp>
      <p:sp>
        <p:nvSpPr>
          <p:cNvPr id="24" name="Shape 22"/>
          <p:cNvSpPr/>
          <p:nvPr/>
        </p:nvSpPr>
        <p:spPr>
          <a:xfrm>
            <a:off x="457200" y="4023360"/>
            <a:ext cx="8229600" cy="685800"/>
          </a:xfrm>
          <a:prstGeom prst="rect">
            <a:avLst/>
          </a:prstGeom>
          <a:solidFill>
            <a:srgbClr val="161B23"/>
          </a:solidFill>
          <a:ln w="12700">
            <a:solidFill>
              <a:srgbClr val="2A2F3A"/>
            </a:solidFill>
            <a:prstDash val="solid"/>
          </a:ln>
        </p:spPr>
      </p:sp>
      <p:sp>
        <p:nvSpPr>
          <p:cNvPr id="25" name="Shape 23"/>
          <p:cNvSpPr/>
          <p:nvPr/>
        </p:nvSpPr>
        <p:spPr>
          <a:xfrm>
            <a:off x="640080" y="4187952"/>
            <a:ext cx="365760" cy="365760"/>
          </a:xfrm>
          <a:prstGeom prst="ellipse">
            <a:avLst/>
          </a:prstGeom>
          <a:solidFill>
            <a:srgbClr val="3B82F6"/>
          </a:solidFill>
          <a:ln/>
        </p:spPr>
      </p:sp>
      <p:sp>
        <p:nvSpPr>
          <p:cNvPr id="26" name="Text 24"/>
          <p:cNvSpPr/>
          <p:nvPr/>
        </p:nvSpPr>
        <p:spPr>
          <a:xfrm>
            <a:off x="640080" y="4187952"/>
            <a:ext cx="365760" cy="365760"/>
          </a:xfrm>
          <a:prstGeom prst="rect">
            <a:avLst/>
          </a:prstGeom>
          <a:noFill/>
          <a:ln/>
        </p:spPr>
        <p:txBody>
          <a:bodyPr wrap="square" lIns="0" tIns="0" rIns="0" bIns="0" rtlCol="0" anchor="ctr"/>
          <a:lstStyle/>
          <a:p>
            <a:pPr algn="ctr" indent="0" marL="0">
              <a:buNone/>
            </a:pPr>
            <a:r>
              <a:rPr lang="en-US" sz="1400" b="1" dirty="0">
                <a:solidFill>
                  <a:srgbClr val="FFFFFF"/>
                </a:solidFill>
                <a:latin typeface="Calibri" pitchFamily="34" charset="0"/>
                <a:ea typeface="Calibri" pitchFamily="34" charset="-122"/>
                <a:cs typeface="Calibri" pitchFamily="34" charset="-120"/>
              </a:rPr>
              <a:t>4</a:t>
            </a:r>
            <a:endParaRPr lang="en-US" sz="1400" dirty="0"/>
          </a:p>
        </p:txBody>
      </p:sp>
      <p:sp>
        <p:nvSpPr>
          <p:cNvPr id="27" name="Text 25"/>
          <p:cNvSpPr/>
          <p:nvPr/>
        </p:nvSpPr>
        <p:spPr>
          <a:xfrm>
            <a:off x="1188720" y="4114800"/>
            <a:ext cx="7315200" cy="274320"/>
          </a:xfrm>
          <a:prstGeom prst="rect">
            <a:avLst/>
          </a:prstGeom>
          <a:noFill/>
          <a:ln/>
        </p:spPr>
        <p:txBody>
          <a:bodyPr wrap="square" lIns="0" tIns="0" rIns="0" bIns="0" rtlCol="0" anchor="ctr"/>
          <a:lstStyle/>
          <a:p>
            <a:pPr indent="0" marL="0">
              <a:buNone/>
            </a:pPr>
            <a:r>
              <a:rPr lang="en-US" sz="1300" b="1" dirty="0">
                <a:solidFill>
                  <a:srgbClr val="F2F2F2"/>
                </a:solidFill>
                <a:latin typeface="Calibri" pitchFamily="34" charset="0"/>
                <a:ea typeface="Calibri" pitchFamily="34" charset="-122"/>
                <a:cs typeface="Calibri" pitchFamily="34" charset="-120"/>
              </a:rPr>
              <a:t>Édition fine</a:t>
            </a:r>
            <a:endParaRPr lang="en-US" sz="1300" dirty="0"/>
          </a:p>
        </p:txBody>
      </p:sp>
      <p:sp>
        <p:nvSpPr>
          <p:cNvPr id="28" name="Text 26"/>
          <p:cNvSpPr/>
          <p:nvPr/>
        </p:nvSpPr>
        <p:spPr>
          <a:xfrm>
            <a:off x="1188720" y="4389120"/>
            <a:ext cx="7315200" cy="320040"/>
          </a:xfrm>
          <a:prstGeom prst="rect">
            <a:avLst/>
          </a:prstGeom>
          <a:noFill/>
          <a:ln/>
        </p:spPr>
        <p:txBody>
          <a:bodyPr wrap="square" lIns="0" tIns="0" rIns="0" bIns="0" rtlCol="0" anchor="ctr"/>
          <a:lstStyle/>
          <a:p>
            <a:pPr indent="0" marL="0">
              <a:buNone/>
            </a:pPr>
            <a:r>
              <a:rPr lang="en-US" sz="1000" dirty="0">
                <a:solidFill>
                  <a:srgbClr val="A0A0A8"/>
                </a:solidFill>
                <a:latin typeface="Calibri" pitchFamily="34" charset="0"/>
                <a:ea typeface="Calibri" pitchFamily="34" charset="-122"/>
                <a:cs typeface="Calibri" pitchFamily="34" charset="-120"/>
              </a:rPr>
              <a:t>Méta (date, minLicenseDate), Notes (Markdown), toggle disponibilité, retirer du manifest.</a:t>
            </a:r>
            <a:endParaRPr lang="en-US" sz="1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17</Slides>
  <Notes>17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17</vt:i4>
      </vt:variant>
    </vt:vector>
  </HeadingPairs>
  <TitlesOfParts>
    <vt:vector size="20"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vector>
  </TitlesOfParts>
  <Company>ASTERION VR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PS_Launcher — Documentation Interne</dc:title>
  <dc:subject>PptxGenJS Presentation</dc:subject>
  <dc:creator>ASTERION VR</dc:creator>
  <cp:lastModifiedBy>ASTERION VR</cp:lastModifiedBy>
  <cp:revision>1</cp:revision>
  <dcterms:created xsi:type="dcterms:W3CDTF">2026-05-02T10:07:15Z</dcterms:created>
  <dcterms:modified xsi:type="dcterms:W3CDTF">2026-05-02T10:07:15Z</dcterms:modified>
</cp:coreProperties>
</file>