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notesMasterIdLst>
    <p:notesMasterId r:id="rId2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bg>
      <p:bgPr>
        <a:solidFill>
          <a:srgbClr val="F5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00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656539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PS_AI_ConvAgent  —  User Documentation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0515600" y="6565392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ASTERION</a:t>
            </a:r>
            <a:endParaRPr lang="en-U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017520"/>
            <a:ext cx="12191695" cy="45720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01168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PS_AI_ConvAgent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548640" y="32004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Conversational AI for MetaHumans in Unreal Engine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40233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892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Documentation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4754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7892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 • MetaHuman • Listen Server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6035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892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ASTERION  • 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 Component (Player)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Placed on the player pawn — selects NPCs, routes mic, manages gaze.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 Logic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4864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Proximity + view cone detection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MaxInteractionDistance (300 cm default)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ViewConeHalfAngle (45° default)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SelectionStickyAngle — hysteresis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ConversationSwitchDelay — anti-flicker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Auto-management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233172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bAutoStartConversation — open WS on select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bAutoManageListening — mic open/close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bAutoManageGaze — set agent gaze to player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bAutoPassiveGaze — out-of-range passive tracking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5303520"/>
            <a:ext cx="11247120" cy="1097280"/>
          </a:xfrm>
          <a:prstGeom prst="roundRect">
            <a:avLst>
              <a:gd name="adj" fmla="val 6667"/>
            </a:avLst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440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Events: OnAgentSelected  •  OnAgentDeselected  •  OnNoAgentInRange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5760720"/>
            <a:ext cx="10972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Methods: GetSelectedAgent()  •  ForceSelectAgent()  •  StartConversationWithSelectedAgent()  •  SendTextToSelectedAgent()  •  ClearSelection()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Assets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Reusable configuration assets for agent identity, animations, and tools.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5486400" cy="1188720"/>
          </a:xfrm>
          <a:prstGeom prst="roundRect">
            <a:avLst>
              <a:gd name="adj" fmla="val 7692"/>
            </a:avLst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21945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AgentConfig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2606040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identity, voice, LLM model, tools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17920" y="2011680"/>
            <a:ext cx="5486400" cy="1188720"/>
          </a:xfrm>
          <a:prstGeom prst="roundRect">
            <a:avLst>
              <a:gd name="adj" fmla="val 7692"/>
            </a:avLst>
          </a:prstGeom>
          <a:solidFill>
            <a:srgbClr val="1E2761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0" y="21945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EmotionPoseMap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0" y="2606040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 → facial AnimSequences (3 levels)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383280"/>
            <a:ext cx="5486400" cy="1188720"/>
          </a:xfrm>
          <a:prstGeom prst="roundRect">
            <a:avLst>
              <a:gd name="adj" fmla="val 7692"/>
            </a:avLst>
          </a:prstGeom>
          <a:solidFill>
            <a:srgbClr val="1E2761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35661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LipSyncPoseMap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OVR visemes → mouth poses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17920" y="3383280"/>
            <a:ext cx="5486400" cy="1188720"/>
          </a:xfrm>
          <a:prstGeom prst="roundRect">
            <a:avLst>
              <a:gd name="adj" fmla="val 7692"/>
            </a:avLst>
          </a:prstGeom>
          <a:solidFill>
            <a:srgbClr val="1E2761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0" y="35661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BodyPoseMap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0" y="3977640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 → body gesture anim lists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754880"/>
            <a:ext cx="5486400" cy="1188720"/>
          </a:xfrm>
          <a:prstGeom prst="roundRect">
            <a:avLst>
              <a:gd name="adj" fmla="val 7692"/>
            </a:avLst>
          </a:prstGeom>
          <a:solidFill>
            <a:srgbClr val="7892D6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49377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ActionSet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40080" y="5349240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the agent can trigger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217920" y="4754880"/>
            <a:ext cx="5486400" cy="1188720"/>
          </a:xfrm>
          <a:prstGeom prst="roundRect">
            <a:avLst>
              <a:gd name="adj" fmla="val 7692"/>
            </a:avLst>
          </a:prstGeom>
          <a:solidFill>
            <a:srgbClr val="7892D6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49377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400800" y="5349240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LLM tools with parameters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AgentConfig (ElevenLabs)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agent definition — editable in Content Browser with API buttons.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210312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94360" y="2423160"/>
            <a:ext cx="320040" cy="36576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2514600"/>
            <a:ext cx="33375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AgentID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AgentName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251960" y="2011680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120" y="210312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389120" y="2423160"/>
            <a:ext cx="320040" cy="36576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12" name="Text 10"/>
          <p:cNvSpPr/>
          <p:nvPr/>
        </p:nvSpPr>
        <p:spPr>
          <a:xfrm>
            <a:off x="4389120" y="2514600"/>
            <a:ext cx="33375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VoiceID / VoiceName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TTSModelID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Stability • Similarity • Speed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046720" y="2011680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183880" y="210312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183880" y="2423160"/>
            <a:ext cx="320040" cy="36576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16" name="Text 14"/>
          <p:cNvSpPr/>
          <p:nvPr/>
        </p:nvSpPr>
        <p:spPr>
          <a:xfrm>
            <a:off x="8183880" y="2514600"/>
            <a:ext cx="33375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LLMModel (gemini-2.5-flash default)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(en default)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3977640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406908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94360" y="4389120"/>
            <a:ext cx="320040" cy="36576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4480560"/>
            <a:ext cx="33375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CharacterPrompt (personality)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FirstMessage (greeting)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TurnTimeout, MaxTurns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251960" y="3977640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389120" y="406908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Latency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389120" y="4389120"/>
            <a:ext cx="320040" cy="36576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24" name="Text 22"/>
          <p:cNvSpPr/>
          <p:nvPr/>
        </p:nvSpPr>
        <p:spPr>
          <a:xfrm>
            <a:off x="4389120" y="4480560"/>
            <a:ext cx="33375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TurnEagerness (Eager/Normal/Patient)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bSpeculativeTurn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046720" y="3977640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183880" y="4069080"/>
            <a:ext cx="333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8183880" y="4389120"/>
            <a:ext cx="320040" cy="36576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28" name="Text 26"/>
          <p:cNvSpPr/>
          <p:nvPr/>
        </p:nvSpPr>
        <p:spPr>
          <a:xfrm>
            <a:off x="8183880" y="4480560"/>
            <a:ext cx="33375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Tools[] array of Tool assets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ActionSet integration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57200" y="5989320"/>
            <a:ext cx="11247120" cy="411480"/>
          </a:xfrm>
          <a:prstGeom prst="roundRect">
            <a:avLst>
              <a:gd name="adj" fmla="val 11111"/>
            </a:avLst>
          </a:prstGeom>
          <a:solidFill>
            <a:srgbClr val="1E2761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60350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Editor: Voice picker • Model picker • LLM picker • Create / Update / Fetch Agent buttons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Pose Maps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pose-map data assets map abstract states → AnimSequences.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965960"/>
            <a:ext cx="3657600" cy="4114800"/>
          </a:xfrm>
          <a:prstGeom prst="roundRect">
            <a:avLst>
              <a:gd name="adj" fmla="val 2500"/>
            </a:avLst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21031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EmotionPoseMap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48640" y="246888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 → facial AnimSequences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(3 intensity levels per emotion)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3383280"/>
            <a:ext cx="33832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Joy (N / M / E)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Sadness (N / M / E)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Anger (N / M / E)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Fear (N / M / E)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Surprise (N / M / E)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Disgust (N / M / E)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Neutral (N / M / E)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297680" y="1965960"/>
            <a:ext cx="3657600" cy="4114800"/>
          </a:xfrm>
          <a:prstGeom prst="roundRect">
            <a:avLst>
              <a:gd name="adj" fmla="val 2500"/>
            </a:avLst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4389120" y="21031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LipSyncPoseMap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389120" y="246888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OVR visemes →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phoneme AnimSequences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480560" y="3200400"/>
            <a:ext cx="338328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 • PP • FF • TH • DD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kk • CH • SS • nn • RR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 • E • ih • oh • ou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MetaHuman MHF_* recommended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Shareable across characters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138160" y="1965960"/>
            <a:ext cx="3657600" cy="4114800"/>
          </a:xfrm>
          <a:prstGeom prst="roundRect">
            <a:avLst>
              <a:gd name="adj" fmla="val 2500"/>
            </a:avLst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0" y="21031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BodyPoseMap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229600" y="246888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 → body anim lists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(Idle / N / M / E per emotion)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229600" y="3383280"/>
            <a:ext cx="347472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Idle: listening animations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Normal: light speaking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Medium: expressive speaking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Extreme: emphatic speaking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 selection per loop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variety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&amp; ActionSets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LLM-triggered actions that bridge conversation → gameplay.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asset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486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ToolName — snake_case identifier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ToolDescription — when LLM should use it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PromptFragment — appended system prompt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Parameters[] — typed LLM arguments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ToolID auto-populated on Create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 Tools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2331720"/>
            <a:ext cx="5486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set_emotion(emotion, intensity)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perform_action(action) — from ActionSet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tools — any parameters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4937760"/>
            <a:ext cx="11247120" cy="1463040"/>
          </a:xfrm>
          <a:prstGeom prst="roundRect">
            <a:avLst>
              <a:gd name="adj" fmla="val 5000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5029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flow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534924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LLM decides to call a tool (e.g. perform_action("flee"))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Plugin fires OnAgentActionRequested("flee")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 Game calls ForceDisableConversation("flee") → animations blend to neutral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4. OnReadyForAction("flee") fires → play gameplay montage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5. Game calls ForceEnableConversation() when done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AnimGraph Integration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AnimNodes auto-discover components — no manual wiring.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 AnimBP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423160"/>
            <a:ext cx="2103120" cy="914400"/>
          </a:xfrm>
          <a:prstGeom prst="roundRect">
            <a:avLst>
              <a:gd name="adj" fmla="val 10000"/>
            </a:avLst>
          </a:prstGeom>
          <a:solidFill>
            <a:srgbClr val="7892D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2514600"/>
            <a:ext cx="2103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Link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88920" y="2423160"/>
            <a:ext cx="2103120" cy="914400"/>
          </a:xfrm>
          <a:prstGeom prst="roundRect">
            <a:avLst>
              <a:gd name="adj" fmla="val 10000"/>
            </a:avLst>
          </a:prstGeom>
          <a:solidFill>
            <a:srgbClr val="E88B3E"/>
          </a:solidFill>
          <a:ln/>
        </p:spPr>
      </p:sp>
      <p:sp>
        <p:nvSpPr>
          <p:cNvPr id="9" name="Text 7"/>
          <p:cNvSpPr/>
          <p:nvPr/>
        </p:nvSpPr>
        <p:spPr>
          <a:xfrm>
            <a:off x="2788920" y="2514600"/>
            <a:ext cx="2103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Facial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Expression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120640" y="2423160"/>
            <a:ext cx="2103120" cy="914400"/>
          </a:xfrm>
          <a:prstGeom prst="roundRect">
            <a:avLst>
              <a:gd name="adj" fmla="val 10000"/>
            </a:avLst>
          </a:prstGeom>
          <a:solidFill>
            <a:srgbClr val="5E7AC7"/>
          </a:solidFill>
          <a:ln/>
        </p:spPr>
      </p:sp>
      <p:sp>
        <p:nvSpPr>
          <p:cNvPr id="11" name="Text 9"/>
          <p:cNvSpPr/>
          <p:nvPr/>
        </p:nvSpPr>
        <p:spPr>
          <a:xfrm>
            <a:off x="5120640" y="2514600"/>
            <a:ext cx="2103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Gaze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(eyes only)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452360" y="2423160"/>
            <a:ext cx="2103120" cy="914400"/>
          </a:xfrm>
          <a:prstGeom prst="roundRect">
            <a:avLst>
              <a:gd name="adj" fmla="val 10000"/>
            </a:avLst>
          </a:prstGeom>
          <a:solidFill>
            <a:srgbClr val="3EB086"/>
          </a:solidFill>
          <a:ln/>
        </p:spPr>
      </p:sp>
      <p:sp>
        <p:nvSpPr>
          <p:cNvPr id="13" name="Text 11"/>
          <p:cNvSpPr/>
          <p:nvPr/>
        </p:nvSpPr>
        <p:spPr>
          <a:xfrm>
            <a:off x="7452360" y="2514600"/>
            <a:ext cx="2103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 Sync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9784080" y="2423160"/>
            <a:ext cx="2103120" cy="914400"/>
          </a:xfrm>
          <a:prstGeom prst="roundRect">
            <a:avLst>
              <a:gd name="adj" fmla="val 10000"/>
            </a:avLst>
          </a:prstGeom>
          <a:solidFill>
            <a:srgbClr val="3A3F5C"/>
          </a:solidFill>
          <a:ln/>
        </p:spPr>
      </p:sp>
      <p:sp>
        <p:nvSpPr>
          <p:cNvPr id="15" name="Text 13"/>
          <p:cNvSpPr/>
          <p:nvPr/>
        </p:nvSpPr>
        <p:spPr>
          <a:xfrm>
            <a:off x="9784080" y="2514600"/>
            <a:ext cx="2103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mh_arkit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_mapping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37947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 AnimBP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57200" y="4251960"/>
            <a:ext cx="2651760" cy="914400"/>
          </a:xfrm>
          <a:prstGeom prst="roundRect">
            <a:avLst>
              <a:gd name="adj" fmla="val 10000"/>
            </a:avLst>
          </a:prstGeom>
          <a:solidFill>
            <a:srgbClr val="7892D6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434340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Locomotion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Idle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383280" y="4251960"/>
            <a:ext cx="2651760" cy="914400"/>
          </a:xfrm>
          <a:prstGeom prst="roundRect">
            <a:avLst>
              <a:gd name="adj" fmla="val 10000"/>
            </a:avLst>
          </a:prstGeom>
          <a:solidFill>
            <a:srgbClr val="5E7AC7"/>
          </a:solidFill>
          <a:ln/>
        </p:spPr>
      </p:sp>
      <p:sp>
        <p:nvSpPr>
          <p:cNvPr id="20" name="Text 18"/>
          <p:cNvSpPr/>
          <p:nvPr/>
        </p:nvSpPr>
        <p:spPr>
          <a:xfrm>
            <a:off x="3383280" y="434340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Gaze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(head rot)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309360" y="4251960"/>
            <a:ext cx="2651760" cy="914400"/>
          </a:xfrm>
          <a:prstGeom prst="roundRect">
            <a:avLst>
              <a:gd name="adj" fmla="val 10000"/>
            </a:avLst>
          </a:prstGeom>
          <a:solidFill>
            <a:srgbClr val="B85042"/>
          </a:solidFill>
          <a:ln/>
        </p:spPr>
      </p:sp>
      <p:sp>
        <p:nvSpPr>
          <p:cNvPr id="22" name="Text 20"/>
          <p:cNvSpPr/>
          <p:nvPr/>
        </p:nvSpPr>
        <p:spPr>
          <a:xfrm>
            <a:off x="6309360" y="434340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Expression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9235440" y="4251960"/>
            <a:ext cx="2651760" cy="914400"/>
          </a:xfrm>
          <a:prstGeom prst="roundRect">
            <a:avLst>
              <a:gd name="adj" fmla="val 10000"/>
            </a:avLst>
          </a:prstGeom>
          <a:solidFill>
            <a:srgbClr val="3A3F5C"/>
          </a:solidFill>
          <a:ln/>
        </p:spPr>
      </p:sp>
      <p:sp>
        <p:nvSpPr>
          <p:cNvPr id="24" name="Text 22"/>
          <p:cNvSpPr/>
          <p:nvPr/>
        </p:nvSpPr>
        <p:spPr>
          <a:xfrm>
            <a:off x="9235440" y="434340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Pose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57200" y="5623560"/>
            <a:ext cx="11247120" cy="777240"/>
          </a:xfrm>
          <a:prstGeom prst="roundRect">
            <a:avLst>
              <a:gd name="adj" fmla="val 9412"/>
            </a:avLst>
          </a:prstGeom>
          <a:solidFill>
            <a:srgbClr val="1E2761"/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" y="56692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order?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40080" y="5989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 curves set mood (brows, eyes, cheeks). Lip sync overrides mouth during speech. Gaze head rotation runs before body expression so it doesn't fight arms.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Settings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Settings → Plugins → PS AI ConvAgent - ElevenLabs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103120"/>
            <a:ext cx="3200400" cy="594360"/>
          </a:xfrm>
          <a:prstGeom prst="roundRect">
            <a:avLst>
              <a:gd name="adj" fmla="val 7692"/>
            </a:avLst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210312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API_Key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840480" y="214884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 API key — required for authentication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880360"/>
            <a:ext cx="3200400" cy="594360"/>
          </a:xfrm>
          <a:prstGeom prst="roundRect">
            <a:avLst>
              <a:gd name="adj" fmla="val 7692"/>
            </a:avLst>
          </a:prstGeom>
          <a:solidFill>
            <a:srgbClr val="1E2761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288036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ServerRegion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840480" y="292608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/ US / EU / India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657600"/>
            <a:ext cx="3200400" cy="594360"/>
          </a:xfrm>
          <a:prstGeom prst="roundRect">
            <a:avLst>
              <a:gd name="adj" fmla="val 7692"/>
            </a:avLst>
          </a:prstGeom>
          <a:solidFill>
            <a:srgbClr val="1E2761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365760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CustomWebSocketURL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840480" y="370332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Override WebSocket URL (advanced)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4434840"/>
            <a:ext cx="3200400" cy="594360"/>
          </a:xfrm>
          <a:prstGeom prst="roundRect">
            <a:avLst>
              <a:gd name="adj" fmla="val 7692"/>
            </a:avLst>
          </a:prstGeom>
          <a:solidFill>
            <a:srgbClr val="1E2761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443484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bVerboseLogging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840480" y="448056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Verbose WebSocket logging (development)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5212080"/>
            <a:ext cx="3200400" cy="594360"/>
          </a:xfrm>
          <a:prstGeom prst="roundRect">
            <a:avLst>
              <a:gd name="adj" fmla="val 7692"/>
            </a:avLst>
          </a:prstGeom>
          <a:solidFill>
            <a:srgbClr val="1E2761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521208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GlobalContextPrompt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840480" y="525780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context injected as dynamic variables for all agents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Workflow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zero to a talking MetaHuman in 5 steps.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57400"/>
            <a:ext cx="731520" cy="731520"/>
          </a:xfrm>
          <a:prstGeom prst="ellipse">
            <a:avLst/>
          </a:prstGeom>
          <a:solidFill>
            <a:srgbClr val="F9A825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2057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1463040" y="2057400"/>
            <a:ext cx="10241280" cy="731520"/>
          </a:xfrm>
          <a:prstGeom prst="roundRect">
            <a:avLst>
              <a:gd name="adj" fmla="val 6250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645920" y="21488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Settings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645920" y="242316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API_Key, pick ServerRegion.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880360"/>
            <a:ext cx="731520" cy="731520"/>
          </a:xfrm>
          <a:prstGeom prst="ellipse">
            <a:avLst/>
          </a:prstGeom>
          <a:solidFill>
            <a:srgbClr val="F9A825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8803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1463040" y="2880360"/>
            <a:ext cx="10241280" cy="731520"/>
          </a:xfrm>
          <a:prstGeom prst="roundRect">
            <a:avLst>
              <a:gd name="adj" fmla="val 6250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645920" y="29718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Assets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645920" y="324612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AgentConfig, EmotionPoseMap, LipSyncPoseMap, BodyPoseMap.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703320"/>
            <a:ext cx="731520" cy="731520"/>
          </a:xfrm>
          <a:prstGeom prst="ellipse">
            <a:avLst/>
          </a:prstGeom>
          <a:solidFill>
            <a:srgbClr val="F9A825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7033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17" name="Shape 15"/>
          <p:cNvSpPr/>
          <p:nvPr/>
        </p:nvSpPr>
        <p:spPr>
          <a:xfrm>
            <a:off x="1463040" y="3703320"/>
            <a:ext cx="10241280" cy="731520"/>
          </a:xfrm>
          <a:prstGeom prst="roundRect">
            <a:avLst>
              <a:gd name="adj" fmla="val 6250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645920" y="37947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NPC Components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645920" y="406908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ElevenLabs + Mic + LipSync + FacialExpr + BodyExpr + Gaze on the MetaHuman.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4526280"/>
            <a:ext cx="731520" cy="731520"/>
          </a:xfrm>
          <a:prstGeom prst="ellipse">
            <a:avLst/>
          </a:prstGeom>
          <a:solidFill>
            <a:srgbClr val="F9A825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5262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800" dirty="0"/>
          </a:p>
        </p:txBody>
      </p:sp>
      <p:sp>
        <p:nvSpPr>
          <p:cNvPr id="22" name="Shape 20"/>
          <p:cNvSpPr/>
          <p:nvPr/>
        </p:nvSpPr>
        <p:spPr>
          <a:xfrm>
            <a:off x="1463040" y="4526280"/>
            <a:ext cx="10241280" cy="731520"/>
          </a:xfrm>
          <a:prstGeom prst="roundRect">
            <a:avLst>
              <a:gd name="adj" fmla="val 6250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0" y="46177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AnimGraphs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645920" y="489204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Wire AnimNodes in Face + Body AnimBPs. Components auto-discover.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5349240"/>
            <a:ext cx="731520" cy="731520"/>
          </a:xfrm>
          <a:prstGeom prst="ellipse">
            <a:avLst/>
          </a:prstGeom>
          <a:solidFill>
            <a:srgbClr val="F9A825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53492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800" dirty="0"/>
          </a:p>
        </p:txBody>
      </p:sp>
      <p:sp>
        <p:nvSpPr>
          <p:cNvPr id="27" name="Shape 25"/>
          <p:cNvSpPr/>
          <p:nvPr/>
        </p:nvSpPr>
        <p:spPr>
          <a:xfrm>
            <a:off x="1463040" y="5349240"/>
            <a:ext cx="10241280" cy="731520"/>
          </a:xfrm>
          <a:prstGeom prst="roundRect">
            <a:avLst>
              <a:gd name="adj" fmla="val 6250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645920" y="54406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Player Pawn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1645920" y="571500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InteractionComponent. Bind selection events to UI. Play.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 &amp; Multiplayer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Server model — server owns WebSocket, clients relay via RPCs.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Pipeline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4864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mic → Server RPC (Opus-encoded)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forwards to ElevenLabs WebSocket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audio → Multicast RPC to all clients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decode Opus → procedural sound wave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 Arbitration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2331720"/>
            <a:ext cx="54864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SpeakerSwitchHysteresis — min silence before switching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SpeakerIdleTimeout — clear active speaker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NetActiveSpeakerPawn replicated for gaze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active speaker's audio forwarded to LLM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46634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of Detail (LOD)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5029200"/>
            <a:ext cx="5486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AudioLODCullDistance — skip audio at distance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LipSyncLODDistance — skip lip sync at distance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speaker always full quality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46634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Replicated State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0" y="5029200"/>
            <a:ext cx="5486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bNetIsConversing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NetConnectedPawns[]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CurrentEmotion + CurrentEmotionIntensity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ForceDisableConversation Flow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handoff between conversation and gameplay actions.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3657600" cy="548640"/>
          </a:xfrm>
          <a:prstGeom prst="roundRect">
            <a:avLst>
              <a:gd name="adj" fmla="val 13333"/>
            </a:avLst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20116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LLM Tool Call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206240" y="2057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754880" y="205740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perform_action("flee")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697480"/>
            <a:ext cx="3657600" cy="548640"/>
          </a:xfrm>
          <a:prstGeom prst="roundRect">
            <a:avLst>
              <a:gd name="adj" fmla="val 13333"/>
            </a:avLst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6974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OnAgentActionRequested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20624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fires on ElevenLabs component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383280"/>
            <a:ext cx="3657600" cy="548640"/>
          </a:xfrm>
          <a:prstGeom prst="roundRect">
            <a:avLst>
              <a:gd name="adj" fmla="val 13333"/>
            </a:avLst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33832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ForceDisableConversation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206240" y="34290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754880" y="342900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Blend out face/body/gaze animations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4069080"/>
            <a:ext cx="3657600" cy="548640"/>
          </a:xfrm>
          <a:prstGeom prst="roundRect">
            <a:avLst>
              <a:gd name="adj" fmla="val 13333"/>
            </a:avLst>
          </a:prstGeom>
          <a:solidFill>
            <a:srgbClr val="1E2761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40690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OnReadyForAction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206240" y="41148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4754880" y="411480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components have reached neutral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57200" y="4754880"/>
            <a:ext cx="3657600" cy="548640"/>
          </a:xfrm>
          <a:prstGeom prst="roundRect">
            <a:avLst>
              <a:gd name="adj" fmla="val 13333"/>
            </a:avLst>
          </a:prstGeom>
          <a:solidFill>
            <a:srgbClr val="1E2761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47548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Play Gameplay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206240" y="48006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4754880" y="480060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Montage / behavior switch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57200" y="5440680"/>
            <a:ext cx="3657600" cy="548640"/>
          </a:xfrm>
          <a:prstGeom prst="roundRect">
            <a:avLst>
              <a:gd name="adj" fmla="val 13333"/>
            </a:avLst>
          </a:prstGeom>
          <a:solidFill>
            <a:srgbClr val="1E2761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54406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ForceEnableConversation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206240" y="5486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4754880" y="548640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Resume conversation when done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Plugin Overview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544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does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54864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conversational AI NPC integration for Unreal Engine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voice capture, turn-taking, TTS playback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Emotion-driven MetaHuman animations (face, body, gaze)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Multiplayer support with speaker arbitration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system for LLM-triggered game actions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0" y="1554480"/>
            <a:ext cx="5303520" cy="4389120"/>
          </a:xfrm>
          <a:prstGeom prst="roundRect">
            <a:avLst>
              <a:gd name="adj" fmla="val 2083"/>
            </a:avLst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0" y="173736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Use Case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583680" y="2194560"/>
            <a:ext cx="49377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Interactive, emotionally expressive voice NPCs that listen to players, respond with contextual answers, express emotion through facial animation and body language, and trigger physical actions based on conversation flow.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583680" y="38404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Differentiators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583680" y="4297680"/>
            <a:ext cx="49377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Full-duplex Server VAD or push-to-talk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Adaptive pre-buffering &amp; speculative TTS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Spectral lip sync + artist-driven poses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Opus codec + distance LOD for multiplayer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"Drop components on a MetaHuman, configure a few data assets, and talk."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Cheat Sheet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Blueprint-assignable delegates on ElevenLabs component.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965960"/>
            <a:ext cx="5486400" cy="2057400"/>
          </a:xfrm>
          <a:prstGeom prst="roundRect">
            <a:avLst>
              <a:gd name="adj" fmla="val 3556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05740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350008"/>
            <a:ext cx="320040" cy="36576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41448"/>
            <a:ext cx="51206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OnAgentConnected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OnAgentDisconnected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OnAgentError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217920" y="1965960"/>
            <a:ext cx="5486400" cy="2057400"/>
          </a:xfrm>
          <a:prstGeom prst="roundRect">
            <a:avLst>
              <a:gd name="adj" fmla="val 3556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205740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Dialogue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400800" y="2350008"/>
            <a:ext cx="320040" cy="36576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0" y="2441448"/>
            <a:ext cx="51206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OnAgentTranscript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OnAgentTextResponse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OnAgentPartialResponse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OnAgentStartedGenerating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4206240"/>
            <a:ext cx="5486400" cy="2057400"/>
          </a:xfrm>
          <a:prstGeom prst="roundRect">
            <a:avLst>
              <a:gd name="adj" fmla="val 3556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429768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40080" y="4590288"/>
            <a:ext cx="320040" cy="36576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4681728"/>
            <a:ext cx="51206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OnAgentStartedSpeaking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OnAudioPlaybackStarted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OnAgentStoppedSpeaking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OnAgentInterrupted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4206240"/>
            <a:ext cx="5486400" cy="2057400"/>
          </a:xfrm>
          <a:prstGeom prst="roundRect">
            <a:avLst>
              <a:gd name="adj" fmla="val 3556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429768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/ Actions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400800" y="4590288"/>
            <a:ext cx="320040" cy="36576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4681728"/>
            <a:ext cx="51206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OnAgentEmotionChanged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OnAgentActionRequested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OnAgentClientToolCall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OnActiveSpeakerChanged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OnReadyForAction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OnAgentResponseTimeout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286000"/>
            <a:ext cx="12191695" cy="45720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73152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complete conversational AI stack for Unreal Engine.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274320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141B4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8346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24612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Spectral lip sync, speculative TTS, adaptive pre-buffering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17920" y="274320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141B4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28346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Expressive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0" y="324612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Emotion-driven face/body animation via AnimSequences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402336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141B4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41148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Multiplayer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31520" y="452628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Server + Opus codec + distance LOD + speaker arbitration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17920" y="402336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141B4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0" y="41148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Data-driven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0" y="452628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Reusable PoseMaps, AgentConfigs, Tools, ActionSets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530352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141B4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53949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Bridgeable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731520" y="580644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 plugin gaze bridge, ForceDisable handoff for gameplay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217920" y="5303520"/>
            <a:ext cx="5394960" cy="1097280"/>
          </a:xfrm>
          <a:prstGeom prst="roundRect">
            <a:avLst>
              <a:gd name="adj" fmla="val 8333"/>
            </a:avLst>
          </a:prstGeom>
          <a:solidFill>
            <a:srgbClr val="141B4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0" y="53949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BP-friendly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400800" y="580644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components blueprintable, rich event system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48640" y="63093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892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ASTERION  •  PS_AI_ConvAgent  •  2026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 chain on a MetaHuman NPC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194560"/>
            <a:ext cx="1828800" cy="914400"/>
          </a:xfrm>
          <a:prstGeom prst="roundRect">
            <a:avLst>
              <a:gd name="adj" fmla="val 10000"/>
            </a:avLst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22860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Microphone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2724912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• 16kHz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377440" y="2194560"/>
            <a:ext cx="1828800" cy="914400"/>
          </a:xfrm>
          <a:prstGeom prst="roundRect">
            <a:avLst>
              <a:gd name="adj" fmla="val 10000"/>
            </a:avLst>
          </a:prstGeom>
          <a:solidFill>
            <a:srgbClr val="1E2761"/>
          </a:solidFill>
          <a:ln/>
        </p:spPr>
      </p:sp>
      <p:sp>
        <p:nvSpPr>
          <p:cNvPr id="9" name="Text 7"/>
          <p:cNvSpPr/>
          <p:nvPr/>
        </p:nvSpPr>
        <p:spPr>
          <a:xfrm>
            <a:off x="2377440" y="22860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377440" y="2724912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select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(player side)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297680" y="2194560"/>
            <a:ext cx="1828800" cy="914400"/>
          </a:xfrm>
          <a:prstGeom prst="roundRect">
            <a:avLst>
              <a:gd name="adj" fmla="val 10000"/>
            </a:avLst>
          </a:prstGeom>
          <a:solidFill>
            <a:srgbClr val="1E2761"/>
          </a:solidFill>
          <a:ln/>
        </p:spPr>
      </p:sp>
      <p:sp>
        <p:nvSpPr>
          <p:cNvPr id="12" name="Text 10"/>
          <p:cNvSpPr/>
          <p:nvPr/>
        </p:nvSpPr>
        <p:spPr>
          <a:xfrm>
            <a:off x="4297680" y="22860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297680" y="2724912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Turn-taking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217920" y="2194560"/>
            <a:ext cx="1828800" cy="914400"/>
          </a:xfrm>
          <a:prstGeom prst="roundRect">
            <a:avLst>
              <a:gd name="adj" fmla="val 10000"/>
            </a:avLst>
          </a:prstGeom>
          <a:solidFill>
            <a:srgbClr val="1E2761"/>
          </a:solidFill>
          <a:ln/>
        </p:spPr>
      </p:sp>
      <p:sp>
        <p:nvSpPr>
          <p:cNvPr id="15" name="Text 13"/>
          <p:cNvSpPr/>
          <p:nvPr/>
        </p:nvSpPr>
        <p:spPr>
          <a:xfrm>
            <a:off x="6217920" y="22860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 Sync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17920" y="2724912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Spectral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FFT → visemes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8138160" y="2194560"/>
            <a:ext cx="1828800" cy="914400"/>
          </a:xfrm>
          <a:prstGeom prst="roundRect">
            <a:avLst>
              <a:gd name="adj" fmla="val 10000"/>
            </a:avLst>
          </a:prstGeom>
          <a:solidFill>
            <a:srgbClr val="1E2761"/>
          </a:solidFill>
          <a:ln/>
        </p:spPr>
      </p:sp>
      <p:sp>
        <p:nvSpPr>
          <p:cNvPr id="18" name="Text 16"/>
          <p:cNvSpPr/>
          <p:nvPr/>
        </p:nvSpPr>
        <p:spPr>
          <a:xfrm>
            <a:off x="8138160" y="22860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Facial Expr.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138160" y="2724912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curves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10058400" y="2194560"/>
            <a:ext cx="1828800" cy="914400"/>
          </a:xfrm>
          <a:prstGeom prst="roundRect">
            <a:avLst>
              <a:gd name="adj" fmla="val 10000"/>
            </a:avLst>
          </a:prstGeom>
          <a:solidFill>
            <a:srgbClr val="1E2761"/>
          </a:solidFill>
          <a:ln/>
        </p:spPr>
      </p:sp>
      <p:sp>
        <p:nvSpPr>
          <p:cNvPr id="21" name="Text 19"/>
          <p:cNvSpPr/>
          <p:nvPr/>
        </p:nvSpPr>
        <p:spPr>
          <a:xfrm>
            <a:off x="10058400" y="22860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 Expr.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0058400" y="2724912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Gesture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 blend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286000" y="2651760"/>
            <a:ext cx="91440" cy="0"/>
          </a:xfrm>
          <a:prstGeom prst="line">
            <a:avLst/>
          </a:prstGeom>
          <a:noFill/>
          <a:ln w="25400">
            <a:solidFill>
              <a:srgbClr val="F9A825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206240" y="2651760"/>
            <a:ext cx="91440" cy="0"/>
          </a:xfrm>
          <a:prstGeom prst="line">
            <a:avLst/>
          </a:prstGeom>
          <a:noFill/>
          <a:ln w="25400">
            <a:solidFill>
              <a:srgbClr val="F9A82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126480" y="2651760"/>
            <a:ext cx="91440" cy="0"/>
          </a:xfrm>
          <a:prstGeom prst="line">
            <a:avLst/>
          </a:prstGeom>
          <a:noFill/>
          <a:ln w="25400">
            <a:solidFill>
              <a:srgbClr val="F9A82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046720" y="2651760"/>
            <a:ext cx="91440" cy="0"/>
          </a:xfrm>
          <a:prstGeom prst="line">
            <a:avLst/>
          </a:prstGeom>
          <a:noFill/>
          <a:ln w="25400">
            <a:solidFill>
              <a:srgbClr val="F9A825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966960" y="2651760"/>
            <a:ext cx="91440" cy="0"/>
          </a:xfrm>
          <a:prstGeom prst="line">
            <a:avLst/>
          </a:prstGeom>
          <a:noFill/>
          <a:ln w="25400">
            <a:solidFill>
              <a:srgbClr val="F9A82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57200" y="3657600"/>
            <a:ext cx="1828800" cy="914400"/>
          </a:xfrm>
          <a:prstGeom prst="roundRect">
            <a:avLst>
              <a:gd name="adj" fmla="val 10000"/>
            </a:avLst>
          </a:prstGeom>
          <a:solidFill>
            <a:srgbClr val="7892D6"/>
          </a:solidFill>
          <a:ln/>
        </p:spPr>
      </p:sp>
      <p:sp>
        <p:nvSpPr>
          <p:cNvPr id="29" name="Text 27"/>
          <p:cNvSpPr/>
          <p:nvPr/>
        </p:nvSpPr>
        <p:spPr>
          <a:xfrm>
            <a:off x="457200" y="37490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Gaze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57200" y="4187952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Eyes • Head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Body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2560320" y="38404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AnimGraph (Face + Body)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2560320" y="4251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FacialExpression → LipSync  |  Gaze → BodyExpression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57200" y="5120640"/>
            <a:ext cx="11247120" cy="822960"/>
          </a:xfrm>
          <a:prstGeom prst="roundRect">
            <a:avLst>
              <a:gd name="adj" fmla="val 8889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0080" y="52578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SETTINGS  —  API Key • Server Region • Global Context Prompt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40080" y="55778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Assets: AgentConfig • EmotionPoseMap • LipSyncPoseMap • BodyPoseMap • ActionSet • Tool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ElevenLabs Component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conversation engine — WebSocket, turn-taking, audio pipeline.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4864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AgentConfig — identity, voice, tools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TurnMode — ServerVAD / Client (push-to-talk)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MicChunkDurationMs (50–250 ms)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AudioPreBufferMs / bAdaptivePreBuffer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bAllowInterruption, bPersistentSession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SoundAttenuation (optional 3D audio)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AudioLODCullDistance / LipSyncLODDistance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Methods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2331720"/>
            <a:ext cx="54864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StartConversation() / EndConversation()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StartListening() / StopListening()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SendTextMessage() — text without voice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InterruptAgent() — force stop mid-speech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ForceDisableConversation(Action) — blend to neutral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ForceEnableConversation() — re-enable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FeedExternalAudio() — external mic source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5669280"/>
            <a:ext cx="11247120" cy="685800"/>
          </a:xfrm>
          <a:prstGeom prst="roundRect">
            <a:avLst>
              <a:gd name="adj" fmla="val 10667"/>
            </a:avLst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760720"/>
            <a:ext cx="10972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events: OnAgentConnected • OnAgentTranscript • OnAgentTextResponse • OnAgentStartedSpeaking • OnAgentEmotionChanged • OnAgentActionRequested • OnActiveSpeakerChanged • OnReadyForAction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Microphone Capture Component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Captures, resamples, and performs local voice activity detection.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20116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 Pipeline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77440"/>
            <a:ext cx="54864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WASAPI 48kHz stereo float32 input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Resample to 16kHz mono float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to int16 LE byte stream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Delivered via multicast delegate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0" y="20116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Activity Detection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2377440"/>
            <a:ext cx="54864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VolumeMultiplier — mic gain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VoiceActivityThreshold — RMS threshold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VoiceOnsetTime — debounce on speech start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VoiceSilenceTime — debounce on end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OnUserVoiceActivityChanged event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4937760"/>
            <a:ext cx="11247120" cy="1280160"/>
          </a:xfrm>
          <a:prstGeom prst="roundRect">
            <a:avLst>
              <a:gd name="adj" fmla="val 5714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50292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API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5349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F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StartCapture()  •  StopCapture()  •  IsCapturing()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5669280"/>
            <a:ext cx="10972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component auto-opens the default input device. Output is consumed by ElevenLabsComponent (or InteractionComponent, which relays via Server RPC in networked games).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 Sync Component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Spectral analysis of agent audio → 15 OVR visemes → ARKit blendshapes.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486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FFT on agent audio stream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Estimates 15 OVR viseme weights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Maps to ARKit blendshapes (jawOpen, mouthFunnel…)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Optional: custom PoseMap with artist-crafted poses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Thread-safe curve output for AnimGraph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2331720"/>
            <a:ext cx="5486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LipSyncStrength — overall intensity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SmoothingSpeed (35–65) — viseme interp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SpeechBlendDuration — fade in/out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EmotionExpressionBlend (0–1) — emotion bleed through mouth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EnvelopeAttackMs / EnvelopeReleaseMs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PoseMap — optional artist override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5669280"/>
            <a:ext cx="11247120" cy="685800"/>
          </a:xfrm>
          <a:prstGeom prst="roundRect">
            <a:avLst>
              <a:gd name="adj" fmla="val 10667"/>
            </a:avLst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760720"/>
            <a:ext cx="10972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AnimGraph placement (Face AnimBP): Live Link → FacialExpression → LipSync → mh_arkit_mapping_pose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Facial Expression Component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Emotion-driven face animation via real-time AnimSequence sampling.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486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Plays AnimSequences in real-time (looping)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Extracts emotion curves (eyes, brows, cheeks, mouth mood)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Injects into AnimGraph via FacialExpression AnimNode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 sync overrides mouth area during speech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intensity levels: Normal / Medium / Extreme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Crossfades between emotions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0" y="1965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Properties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2331720"/>
            <a:ext cx="54864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EmotionPoseMap — data asset of AnimSequences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ActivationBlendDuration (default 0.5s)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EmotionBlendDuration — crossfade time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bActive — auto-managed by conversation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0" y="4572000"/>
            <a:ext cx="5303520" cy="1371600"/>
          </a:xfrm>
          <a:prstGeom prst="roundRect">
            <a:avLst>
              <a:gd name="adj" fmla="val 5333"/>
            </a:avLst>
          </a:prstGeom>
          <a:solidFill>
            <a:srgbClr val="F5F7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37960" y="46634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Emotions covered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537960" y="4983480"/>
            <a:ext cx="5120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Joy • Sadness • Anger • Fear • Surprise • Disgust • Neutral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 Expression Component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Upper-body gestures and posture driven by emotion + speaking state.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5760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Animation lists per emotion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1371600" cy="502920"/>
          </a:xfrm>
          <a:prstGeom prst="roundRect">
            <a:avLst>
              <a:gd name="adj" fmla="val 9091"/>
            </a:avLst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246888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Idle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965960" y="2514600"/>
            <a:ext cx="4206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Played while listening (not speaking)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3154680"/>
            <a:ext cx="1371600" cy="502920"/>
          </a:xfrm>
          <a:prstGeom prst="roundRect">
            <a:avLst>
              <a:gd name="adj" fmla="val 9091"/>
            </a:avLst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315468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965960" y="3200400"/>
            <a:ext cx="4206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Low-intensity speaking anims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840480"/>
            <a:ext cx="1371600" cy="502920"/>
          </a:xfrm>
          <a:prstGeom prst="roundRect">
            <a:avLst>
              <a:gd name="adj" fmla="val 9091"/>
            </a:avLst>
          </a:prstGeom>
          <a:solidFill>
            <a:srgbClr val="1E2761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84048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965960" y="3886200"/>
            <a:ext cx="4206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Medium-intensity speaking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526280"/>
            <a:ext cx="1371600" cy="502920"/>
          </a:xfrm>
          <a:prstGeom prst="roundRect">
            <a:avLst>
              <a:gd name="adj" fmla="val 9091"/>
            </a:avLst>
          </a:prstGeom>
          <a:solidFill>
            <a:srgbClr val="1E2761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52628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Extreme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965960" y="4572000"/>
            <a:ext cx="4206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High-intensity speaking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583680" y="196596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583680" y="2331720"/>
            <a:ext cx="53035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BodyPoseMap — emotion → anim lists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ActivationBlendDuration (0.5s)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EmotionBlendDuration (1.0s)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BlendWeight (0–1)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583680" y="429768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AnimNode behaviour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583680" y="4663440"/>
            <a:ext cx="53035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Override mode, per-bone mask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BlendRootBone = spine_02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Excludes neck_01 (Gaze handles it)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body passes through upstream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Gaze Component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25880"/>
            <a:ext cx="54864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508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Multi-layer look-at: body • head • eyes.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103120"/>
            <a:ext cx="2011680" cy="822960"/>
          </a:xfrm>
          <a:prstGeom prst="roundRect">
            <a:avLst>
              <a:gd name="adj" fmla="val 8889"/>
            </a:avLst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21488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254203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360°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743200" y="224028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Actor yaw — follows target around the character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108960"/>
            <a:ext cx="2011680" cy="822960"/>
          </a:xfrm>
          <a:prstGeom prst="roundRect">
            <a:avLst>
              <a:gd name="adj" fmla="val 8889"/>
            </a:avLst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31546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57200" y="354787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743200" y="324612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bone yaw + pitch, clamped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4114800"/>
            <a:ext cx="2011680" cy="822960"/>
          </a:xfrm>
          <a:prstGeom prst="roundRect">
            <a:avLst>
              <a:gd name="adj" fmla="val 8889"/>
            </a:avLst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41605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EYES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57200" y="455371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743200" y="425196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ARKit eye curves, fine targeting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772400" y="196596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772400" y="2331720"/>
            <a:ext cx="41148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TargetActor — who to look at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MaxHeadYaw / MaxHeadPitch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MaxEyeHorizontal / MaxEyeVertical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BodyInterpSpeed / HeadInterpSpeed / EyeInterpSpeed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HeadAnimationCompensation (0.9)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EyeAnimationCompensation (0.6)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BodyDriftCompensation (0.8)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3A3F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NeckBoneChain — multi-bone distribution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2026-04-17T13:30:45Z</dcterms:created>
  <dcterms:modified xsi:type="dcterms:W3CDTF">2026-04-17T13:30:45Z</dcterms:modified>
</cp:coreProperties>
</file>