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notesMasterIdLst>
    <p:notesMasterId r:id="rId2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bg>
      <p:bgPr>
        <a:solidFill>
          <a:srgbClr val="F5F5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656539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PS_AI_Behavior  —  User Documentation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0515600" y="6565392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ASTERION</a:t>
            </a:r>
            <a:endParaRPr lang="en-US" sz="10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850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017520"/>
            <a:ext cx="12191695" cy="45720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01168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PS_AI_Behavior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548640" y="32004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Personality-Driven NPC AI for Unreal Engine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40233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Documentation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47548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Civilians • Enemies • Protectors  •  Cover System  •  Splines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60350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ASTERION  • 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Perception Component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Sight, hearing, damage senses — auto-configured.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3657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Sight — vision cone + line of sight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Hearing — noise events with tags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Damage — damage received tracking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389120" y="19659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 Scoring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389120" y="2331720"/>
            <a:ext cx="38404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priority (from Profile)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Recent damage weight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Proximity weight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persistence (80% score hold)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503920" y="19659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Methods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503920" y="2331720"/>
            <a:ext cx="3200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GetHighestThreatActor()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CalculateThreatLevel()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GetThreatLocation()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ClassifyActor()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4709160"/>
            <a:ext cx="11247120" cy="1691640"/>
          </a:xfrm>
          <a:prstGeom prst="roundRect">
            <a:avLst>
              <a:gd name="adj" fmla="val 5405"/>
            </a:avLst>
          </a:prstGeom>
          <a:solidFill>
            <a:srgbClr val="B85042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480060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Perception / Threat Resolution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5166360"/>
            <a:ext cx="109728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Detects ALL affiliations → filters by Hostile attitude. Supports separate ThreatTarget (e.g. AimTargetActor sphere) vs. owning Pawn. Line-of-sight tracking with last-known-position memory.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Combat Component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Attack execution, cooldown, damage events.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Properties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54864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AttackRange — max distance (cm)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AttackCooldown — minimum between attacks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AttackDamage — base damage value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CurrentTarget — replicated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 &amp; Events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0" y="2331720"/>
            <a:ext cx="5486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CanAttack() — cooldown check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IsInAttackRange() — distance test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ExecuteAttack() — apply damage + multicast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OnAttackExecuted (multicast)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OnDamageReceived (server-only)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4846320"/>
            <a:ext cx="11247120" cy="1554480"/>
          </a:xfrm>
          <a:prstGeom prst="roundRect">
            <a:avLst>
              <a:gd name="adj" fmla="val 5882"/>
            </a:avLst>
          </a:prstGeom>
          <a:solidFill>
            <a:srgbClr val="B85042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493776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Combat Type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52578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NPC's combat type (Melee / Ranged) comes from IPS_AI_Behavior::GetBehaviorCombatType(). Melee = rush the target (no cooldown between re-positions). Ranged = maintain distance, use cover cycle, peek to fire.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 Actors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Placed by level designers — drive navigation and tactics.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11247120" cy="1234440"/>
          </a:xfrm>
          <a:prstGeom prst="roundRect">
            <a:avLst>
              <a:gd name="adj" fmla="val 7407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2011680"/>
            <a:ext cx="3200400" cy="12344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2011680"/>
            <a:ext cx="32004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SplinePath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3840480" y="2148840"/>
            <a:ext cx="76809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Placeable spline defining a navigation corridor. Filtered by NPCType. Bidirectional, with priority for junction selection.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3383280"/>
            <a:ext cx="11247120" cy="1234440"/>
          </a:xfrm>
          <a:prstGeom prst="roundRect">
            <a:avLst>
              <a:gd name="adj" fmla="val 7407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3383280"/>
            <a:ext cx="3200400" cy="12344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3383280"/>
            <a:ext cx="32004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SplineNetwork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840480" y="3520440"/>
            <a:ext cx="76809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WorldSubsystem — auto-detects intersections between SplinePath actors. Provides navigation queries, threat-aware switching.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4754880"/>
            <a:ext cx="11247120" cy="1234440"/>
          </a:xfrm>
          <a:prstGeom prst="roundRect">
            <a:avLst>
              <a:gd name="adj" fmla="val 7407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7200" y="4754880"/>
            <a:ext cx="3200400" cy="12344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" y="4754880"/>
            <a:ext cx="32004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CoverPoint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3840480" y="4892040"/>
            <a:ext cx="76809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Manually placed tactical position. Cover or HidingSpot type, quality score, crouch flag, max occupants, type filter.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 Tree — Services &amp; Tasks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Reusable BT nodes — build custom trees per NPC type.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 (root-level)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331720"/>
            <a:ext cx="2103120" cy="502920"/>
          </a:xfrm>
          <a:prstGeom prst="roundRect">
            <a:avLst>
              <a:gd name="adj" fmla="val 10909"/>
            </a:avLst>
          </a:prstGeom>
          <a:solidFill>
            <a:srgbClr val="5F7566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233172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UpdateThreat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651760" y="2331720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Queries perception, writes threat BB keys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971800"/>
            <a:ext cx="2103120" cy="502920"/>
          </a:xfrm>
          <a:prstGeom prst="roundRect">
            <a:avLst>
              <a:gd name="adj" fmla="val 10909"/>
            </a:avLst>
          </a:prstGeom>
          <a:solidFill>
            <a:srgbClr val="5F7566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97180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EvaluateReaction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651760" y="2971800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Computes state from traits + threat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611880"/>
            <a:ext cx="2103120" cy="502920"/>
          </a:xfrm>
          <a:prstGeom prst="roundRect">
            <a:avLst>
              <a:gd name="adj" fmla="val 10909"/>
            </a:avLst>
          </a:prstGeom>
          <a:solidFill>
            <a:srgbClr val="5F7566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61188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UpdateGaze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651760" y="3611880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Manages eye contact, ConvAgent bridge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Tasks (leaves)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400800" y="2331720"/>
            <a:ext cx="2103120" cy="411480"/>
          </a:xfrm>
          <a:prstGeom prst="roundRect">
            <a:avLst>
              <a:gd name="adj" fmla="val 13333"/>
            </a:avLst>
          </a:prstGeom>
          <a:solidFill>
            <a:srgbClr val="B85042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0" y="2331720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FollowSpline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595360" y="233172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Drives SplineFollower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400800" y="2862072"/>
            <a:ext cx="2103120" cy="411480"/>
          </a:xfrm>
          <a:prstGeom prst="roundRect">
            <a:avLst>
              <a:gd name="adj" fmla="val 13333"/>
            </a:avLst>
          </a:prstGeom>
          <a:solidFill>
            <a:srgbClr val="B85042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0" y="2862072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FindAndFollowSpline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595360" y="2862072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Auto-locate + follow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400800" y="3392424"/>
            <a:ext cx="2103120" cy="411480"/>
          </a:xfrm>
          <a:prstGeom prst="roundRect">
            <a:avLst>
              <a:gd name="adj" fmla="val 13333"/>
            </a:avLst>
          </a:prstGeom>
          <a:solidFill>
            <a:srgbClr val="B85042"/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0" y="3392424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Patrol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8595360" y="3392424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 PatrolPoints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400800" y="3922776"/>
            <a:ext cx="2103120" cy="411480"/>
          </a:xfrm>
          <a:prstGeom prst="roundRect">
            <a:avLst>
              <a:gd name="adj" fmla="val 13333"/>
            </a:avLst>
          </a:prstGeom>
          <a:solidFill>
            <a:srgbClr val="B85042"/>
          </a:solidFill>
          <a:ln/>
        </p:spPr>
      </p:sp>
      <p:sp>
        <p:nvSpPr>
          <p:cNvPr id="26" name="Text 24"/>
          <p:cNvSpPr/>
          <p:nvPr/>
        </p:nvSpPr>
        <p:spPr>
          <a:xfrm>
            <a:off x="6400800" y="3922776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FindCover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8595360" y="3922776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+ procedural cover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400800" y="4453128"/>
            <a:ext cx="2103120" cy="411480"/>
          </a:xfrm>
          <a:prstGeom prst="roundRect">
            <a:avLst>
              <a:gd name="adj" fmla="val 13333"/>
            </a:avLst>
          </a:prstGeom>
          <a:solidFill>
            <a:srgbClr val="B85042"/>
          </a:solidFill>
          <a:ln/>
        </p:spPr>
      </p:sp>
      <p:sp>
        <p:nvSpPr>
          <p:cNvPr id="29" name="Text 27"/>
          <p:cNvSpPr/>
          <p:nvPr/>
        </p:nvSpPr>
        <p:spPr>
          <a:xfrm>
            <a:off x="6400800" y="4453128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CoverShootCycle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8595360" y="4453128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 → peek → fire cycle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400800" y="4983480"/>
            <a:ext cx="2103120" cy="411480"/>
          </a:xfrm>
          <a:prstGeom prst="roundRect">
            <a:avLst>
              <a:gd name="adj" fmla="val 13333"/>
            </a:avLst>
          </a:prstGeom>
          <a:solidFill>
            <a:srgbClr val="B85042"/>
          </a:solidFill>
          <a:ln/>
        </p:spPr>
      </p:sp>
      <p:sp>
        <p:nvSpPr>
          <p:cNvPr id="32" name="Text 30"/>
          <p:cNvSpPr/>
          <p:nvPr/>
        </p:nvSpPr>
        <p:spPr>
          <a:xfrm>
            <a:off x="6400800" y="4983480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Attack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8595360" y="498348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Chase + attack (Melee/Ranged)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400800" y="5513832"/>
            <a:ext cx="2103120" cy="411480"/>
          </a:xfrm>
          <a:prstGeom prst="roundRect">
            <a:avLst>
              <a:gd name="adj" fmla="val 13333"/>
            </a:avLst>
          </a:prstGeom>
          <a:solidFill>
            <a:srgbClr val="B85042"/>
          </a:solidFill>
          <a:ln/>
        </p:spPr>
      </p:sp>
      <p:sp>
        <p:nvSpPr>
          <p:cNvPr id="35" name="Text 33"/>
          <p:cNvSpPr/>
          <p:nvPr/>
        </p:nvSpPr>
        <p:spPr>
          <a:xfrm>
            <a:off x="6400800" y="5513832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FleeFrom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8595360" y="5513832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away from threat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 System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CoverPoints + procedural raycast fallback + EQS refinement.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3730752" cy="2834640"/>
          </a:xfrm>
          <a:prstGeom prst="roundRect">
            <a:avLst>
              <a:gd name="adj" fmla="val 3226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103120"/>
            <a:ext cx="34564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CoverPoints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40080" y="2487168"/>
            <a:ext cx="365760" cy="36576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606040"/>
            <a:ext cx="3456432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Placed by level designer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Type: Cover or HidingSpot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score (0–1)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MaxOccupants, Crouch flag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filter (Any / Civ / Enemy / Protector)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370832" y="2011680"/>
            <a:ext cx="3730752" cy="2834640"/>
          </a:xfrm>
          <a:prstGeom prst="roundRect">
            <a:avLst>
              <a:gd name="adj" fmla="val 3226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53712" y="2103120"/>
            <a:ext cx="34564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Procedural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553712" y="2487168"/>
            <a:ext cx="365760" cy="36576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12" name="Text 10"/>
          <p:cNvSpPr/>
          <p:nvPr/>
        </p:nvSpPr>
        <p:spPr>
          <a:xfrm>
            <a:off x="4553712" y="2606040"/>
            <a:ext cx="3456432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Fallback if no manual points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Raycast sampling around threat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blockage test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Advancement bias toward threat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284464" y="2011680"/>
            <a:ext cx="3730752" cy="2834640"/>
          </a:xfrm>
          <a:prstGeom prst="roundRect">
            <a:avLst>
              <a:gd name="adj" fmla="val 3226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67344" y="2103120"/>
            <a:ext cx="34564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EQS Refinement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8467344" y="2487168"/>
            <a:ext cx="365760" cy="36576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16" name="Text 14"/>
          <p:cNvSpPr/>
          <p:nvPr/>
        </p:nvSpPr>
        <p:spPr>
          <a:xfrm>
            <a:off x="8467344" y="2606040"/>
            <a:ext cx="3456432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OnCircle generator around cover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LineOfSight filter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Distance + quality tests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firing position refine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5074920"/>
            <a:ext cx="11247120" cy="1325880"/>
          </a:xfrm>
          <a:prstGeom prst="roundRect">
            <a:avLst>
              <a:gd name="adj" fmla="val 6897"/>
            </a:avLst>
          </a:prstGeom>
          <a:solidFill>
            <a:srgbClr val="B85042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516636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 Cycle State Machine (CombatSubState)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640080" y="5623560"/>
            <a:ext cx="1737360" cy="640080"/>
          </a:xfrm>
          <a:prstGeom prst="roundRect">
            <a:avLst>
              <a:gd name="adj" fmla="val 7143"/>
            </a:avLst>
          </a:prstGeom>
          <a:solidFill>
            <a:srgbClr val="7A3229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562356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Engaging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468880" y="5623560"/>
            <a:ext cx="1737360" cy="640080"/>
          </a:xfrm>
          <a:prstGeom prst="roundRect">
            <a:avLst>
              <a:gd name="adj" fmla="val 7143"/>
            </a:avLst>
          </a:prstGeom>
          <a:solidFill>
            <a:srgbClr val="7A3229"/>
          </a:solidFill>
          <a:ln/>
        </p:spPr>
      </p:sp>
      <p:sp>
        <p:nvSpPr>
          <p:cNvPr id="22" name="Text 20"/>
          <p:cNvSpPr/>
          <p:nvPr/>
        </p:nvSpPr>
        <p:spPr>
          <a:xfrm>
            <a:off x="2468880" y="562356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AtCover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297680" y="5623560"/>
            <a:ext cx="1737360" cy="640080"/>
          </a:xfrm>
          <a:prstGeom prst="roundRect">
            <a:avLst>
              <a:gd name="adj" fmla="val 7143"/>
            </a:avLst>
          </a:prstGeom>
          <a:solidFill>
            <a:srgbClr val="7A3229"/>
          </a:solidFill>
          <a:ln/>
        </p:spPr>
      </p:sp>
      <p:sp>
        <p:nvSpPr>
          <p:cNvPr id="24" name="Text 22"/>
          <p:cNvSpPr/>
          <p:nvPr/>
        </p:nvSpPr>
        <p:spPr>
          <a:xfrm>
            <a:off x="4297680" y="562356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MovingToFire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126480" y="5623560"/>
            <a:ext cx="1737360" cy="640080"/>
          </a:xfrm>
          <a:prstGeom prst="roundRect">
            <a:avLst>
              <a:gd name="adj" fmla="val 7143"/>
            </a:avLst>
          </a:prstGeom>
          <a:solidFill>
            <a:srgbClr val="7A3229"/>
          </a:solidFill>
          <a:ln/>
        </p:spPr>
      </p:sp>
      <p:sp>
        <p:nvSpPr>
          <p:cNvPr id="26" name="Text 24"/>
          <p:cNvSpPr/>
          <p:nvPr/>
        </p:nvSpPr>
        <p:spPr>
          <a:xfrm>
            <a:off x="6126480" y="562356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Peeking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955280" y="5623560"/>
            <a:ext cx="1737360" cy="640080"/>
          </a:xfrm>
          <a:prstGeom prst="roundRect">
            <a:avLst>
              <a:gd name="adj" fmla="val 7143"/>
            </a:avLst>
          </a:prstGeom>
          <a:solidFill>
            <a:srgbClr val="7A3229"/>
          </a:solidFill>
          <a:ln/>
        </p:spPr>
      </p:sp>
      <p:sp>
        <p:nvSpPr>
          <p:cNvPr id="28" name="Text 26"/>
          <p:cNvSpPr/>
          <p:nvPr/>
        </p:nvSpPr>
        <p:spPr>
          <a:xfrm>
            <a:off x="7955280" y="562356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ReturningToCover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9784080" y="5623560"/>
            <a:ext cx="1737360" cy="640080"/>
          </a:xfrm>
          <a:prstGeom prst="roundRect">
            <a:avLst>
              <a:gd name="adj" fmla="val 7143"/>
            </a:avLst>
          </a:prstGeom>
          <a:solidFill>
            <a:srgbClr val="7A3229"/>
          </a:solidFill>
          <a:ln/>
        </p:spPr>
      </p:sp>
      <p:sp>
        <p:nvSpPr>
          <p:cNvPr id="30" name="Text 28"/>
          <p:cNvSpPr/>
          <p:nvPr/>
        </p:nvSpPr>
        <p:spPr>
          <a:xfrm>
            <a:off x="9784080" y="562356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Advancing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IPS_AI_Behavior_Interface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your Pawn must implement (C++ or Blueprint).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5486400" cy="2011680"/>
          </a:xfrm>
          <a:prstGeom prst="roundRect">
            <a:avLst>
              <a:gd name="adj" fmla="val 4545"/>
            </a:avLst>
          </a:prstGeom>
          <a:solidFill>
            <a:srgbClr val="B85042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214884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2560320"/>
            <a:ext cx="512064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GetBehaviorNPCType()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SetBehaviorNPCType()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IsBehaviorHostile()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SetBehaviorHostile()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217920" y="2011680"/>
            <a:ext cx="5486400" cy="2011680"/>
          </a:xfrm>
          <a:prstGeom prst="roundRect">
            <a:avLst>
              <a:gd name="adj" fmla="val 4545"/>
            </a:avLst>
          </a:prstGeom>
          <a:solidFill>
            <a:srgbClr val="B85042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0" y="214884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Movement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0" y="2560320"/>
            <a:ext cx="512064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SetBehaviorMovementSpeed()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GetBehaviorMovementSpeed()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SetBehaviorCrouch()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4206240"/>
            <a:ext cx="5486400" cy="2011680"/>
          </a:xfrm>
          <a:prstGeom prst="roundRect">
            <a:avLst>
              <a:gd name="adj" fmla="val 4545"/>
            </a:avLst>
          </a:prstGeom>
          <a:solidFill>
            <a:srgbClr val="B85042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434340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Feedback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" y="4754880"/>
            <a:ext cx="512064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OnBehaviorStateChanged()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IsTargetActorValid()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GetBehaviorThreatActor()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17920" y="4206240"/>
            <a:ext cx="5486400" cy="2011680"/>
          </a:xfrm>
          <a:prstGeom prst="roundRect">
            <a:avLst>
              <a:gd name="adj" fmla="val 4545"/>
            </a:avLst>
          </a:prstGeom>
          <a:solidFill>
            <a:srgbClr val="B85042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0" y="434340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Combat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400800" y="4754880"/>
            <a:ext cx="512064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BehaviorStartAttack()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BehaviorStopAttack()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CanBehaviorAttack()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GetBehaviorCombatType()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 Workflow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zero to a behaving NPC in 6 steps.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640080" cy="640080"/>
          </a:xfrm>
          <a:prstGeom prst="ellipse">
            <a:avLst/>
          </a:prstGeom>
          <a:solidFill>
            <a:srgbClr val="D4A84B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20116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1280160" y="2011680"/>
            <a:ext cx="10424160" cy="640080"/>
          </a:xfrm>
          <a:prstGeom prst="roundRect">
            <a:avLst>
              <a:gd name="adj" fmla="val 7143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463040" y="20574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Personality Profile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463040" y="2331720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DataAsset — traits, thresholds, DefaultBehaviorTree.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724912"/>
            <a:ext cx="640080" cy="640080"/>
          </a:xfrm>
          <a:prstGeom prst="ellipse">
            <a:avLst/>
          </a:prstGeom>
          <a:solidFill>
            <a:srgbClr val="D4A84B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724912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1280160" y="2724912"/>
            <a:ext cx="10424160" cy="640080"/>
          </a:xfrm>
          <a:prstGeom prst="roundRect">
            <a:avLst>
              <a:gd name="adj" fmla="val 7143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463040" y="277063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Interface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463040" y="3044952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Pawn: implement IPS_AI_Behavior_Interface (identity, combat, movement).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438144"/>
            <a:ext cx="640080" cy="640080"/>
          </a:xfrm>
          <a:prstGeom prst="ellipse">
            <a:avLst/>
          </a:prstGeom>
          <a:solidFill>
            <a:srgbClr val="D4A84B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3438144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1280160" y="3438144"/>
            <a:ext cx="10424160" cy="640080"/>
          </a:xfrm>
          <a:prstGeom prst="roundRect">
            <a:avLst>
              <a:gd name="adj" fmla="val 7143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463040" y="3483864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Components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463040" y="3758184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Pawn: add PersonalityComponent. Optional: Combat, SplineFollower.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4151376"/>
            <a:ext cx="640080" cy="640080"/>
          </a:xfrm>
          <a:prstGeom prst="ellipse">
            <a:avLst/>
          </a:prstGeom>
          <a:solidFill>
            <a:srgbClr val="D4A84B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151376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400" dirty="0"/>
          </a:p>
        </p:txBody>
      </p:sp>
      <p:sp>
        <p:nvSpPr>
          <p:cNvPr id="22" name="Shape 20"/>
          <p:cNvSpPr/>
          <p:nvPr/>
        </p:nvSpPr>
        <p:spPr>
          <a:xfrm>
            <a:off x="1280160" y="4151376"/>
            <a:ext cx="10424160" cy="640080"/>
          </a:xfrm>
          <a:prstGeom prst="roundRect">
            <a:avLst>
              <a:gd name="adj" fmla="val 7143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463040" y="4197096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 Tree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463040" y="4471416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Branch on BehaviorState. Add services UpdateThreat + EvaluateReaction at root.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4864608"/>
            <a:ext cx="640080" cy="640080"/>
          </a:xfrm>
          <a:prstGeom prst="ellipse">
            <a:avLst/>
          </a:prstGeom>
          <a:solidFill>
            <a:srgbClr val="D4A84B"/>
          </a:solidFill>
          <a:ln/>
        </p:spPr>
      </p:sp>
      <p:sp>
        <p:nvSpPr>
          <p:cNvPr id="26" name="Text 24"/>
          <p:cNvSpPr/>
          <p:nvPr/>
        </p:nvSpPr>
        <p:spPr>
          <a:xfrm>
            <a:off x="457200" y="4864608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400" dirty="0"/>
          </a:p>
        </p:txBody>
      </p:sp>
      <p:sp>
        <p:nvSpPr>
          <p:cNvPr id="27" name="Shape 25"/>
          <p:cNvSpPr/>
          <p:nvPr/>
        </p:nvSpPr>
        <p:spPr>
          <a:xfrm>
            <a:off x="1280160" y="4864608"/>
            <a:ext cx="10424160" cy="640080"/>
          </a:xfrm>
          <a:prstGeom prst="roundRect">
            <a:avLst>
              <a:gd name="adj" fmla="val 7143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463040" y="491032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AIController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1463040" y="5184648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Pawn's AIController class = APS_AI_Behavior_AIController.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57200" y="5577840"/>
            <a:ext cx="640080" cy="640080"/>
          </a:xfrm>
          <a:prstGeom prst="ellipse">
            <a:avLst/>
          </a:prstGeom>
          <a:solidFill>
            <a:srgbClr val="D4A84B"/>
          </a:solidFill>
          <a:ln/>
        </p:spPr>
      </p:sp>
      <p:sp>
        <p:nvSpPr>
          <p:cNvPr id="31" name="Text 29"/>
          <p:cNvSpPr/>
          <p:nvPr/>
        </p:nvSpPr>
        <p:spPr>
          <a:xfrm>
            <a:off x="457200" y="55778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2400" dirty="0"/>
          </a:p>
        </p:txBody>
      </p:sp>
      <p:sp>
        <p:nvSpPr>
          <p:cNvPr id="32" name="Shape 30"/>
          <p:cNvSpPr/>
          <p:nvPr/>
        </p:nvSpPr>
        <p:spPr>
          <a:xfrm>
            <a:off x="1280160" y="5577840"/>
            <a:ext cx="10424160" cy="640080"/>
          </a:xfrm>
          <a:prstGeom prst="roundRect">
            <a:avLst>
              <a:gd name="adj" fmla="val 7143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463040" y="562356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 World Actors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1463040" y="5897880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Optional: SplinePaths, CoverPoints, SplineNetwork (auto).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Blackboard Keys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Auto-created by the AIController — use in your BT decorators and tasks.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1645920" cy="45720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20116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BehaviorState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148840" y="2103120"/>
            <a:ext cx="548640" cy="274320"/>
          </a:xfrm>
          <a:prstGeom prst="roundRect">
            <a:avLst>
              <a:gd name="adj" fmla="val 16667"/>
            </a:avLst>
          </a:prstGeom>
          <a:solidFill>
            <a:srgbClr val="D4A84B"/>
          </a:solidFill>
          <a:ln/>
        </p:spPr>
      </p:sp>
      <p:sp>
        <p:nvSpPr>
          <p:cNvPr id="8" name="Text 6"/>
          <p:cNvSpPr/>
          <p:nvPr/>
        </p:nvSpPr>
        <p:spPr>
          <a:xfrm>
            <a:off x="2148840" y="210312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Enum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788920" y="201168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state (Idle, Combat, etc.)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217920" y="2011680"/>
            <a:ext cx="1645920" cy="45720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11" name="Text 9"/>
          <p:cNvSpPr/>
          <p:nvPr/>
        </p:nvSpPr>
        <p:spPr>
          <a:xfrm>
            <a:off x="6217920" y="20116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ThreatActor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7909560" y="2103120"/>
            <a:ext cx="548640" cy="274320"/>
          </a:xfrm>
          <a:prstGeom prst="roundRect">
            <a:avLst>
              <a:gd name="adj" fmla="val 16667"/>
            </a:avLst>
          </a:prstGeom>
          <a:solidFill>
            <a:srgbClr val="D4A84B"/>
          </a:solidFill>
          <a:ln/>
        </p:spPr>
      </p:sp>
      <p:sp>
        <p:nvSpPr>
          <p:cNvPr id="13" name="Text 11"/>
          <p:cNvSpPr/>
          <p:nvPr/>
        </p:nvSpPr>
        <p:spPr>
          <a:xfrm>
            <a:off x="7909560" y="210312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8549640" y="201168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highest-scored threat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2578608"/>
            <a:ext cx="1645920" cy="45720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2578608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ThreatLocation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148840" y="2670048"/>
            <a:ext cx="548640" cy="274320"/>
          </a:xfrm>
          <a:prstGeom prst="roundRect">
            <a:avLst>
              <a:gd name="adj" fmla="val 16667"/>
            </a:avLst>
          </a:prstGeom>
          <a:solidFill>
            <a:srgbClr val="D4A84B"/>
          </a:solidFill>
          <a:ln/>
        </p:spPr>
      </p:sp>
      <p:sp>
        <p:nvSpPr>
          <p:cNvPr id="18" name="Text 16"/>
          <p:cNvSpPr/>
          <p:nvPr/>
        </p:nvSpPr>
        <p:spPr>
          <a:xfrm>
            <a:off x="2148840" y="267004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Vector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788920" y="2578608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 known threat position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217920" y="2578608"/>
            <a:ext cx="1645920" cy="45720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21" name="Text 19"/>
          <p:cNvSpPr/>
          <p:nvPr/>
        </p:nvSpPr>
        <p:spPr>
          <a:xfrm>
            <a:off x="6217920" y="2578608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ThreatLevel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7909560" y="2670048"/>
            <a:ext cx="548640" cy="274320"/>
          </a:xfrm>
          <a:prstGeom prst="roundRect">
            <a:avLst>
              <a:gd name="adj" fmla="val 16667"/>
            </a:avLst>
          </a:prstGeom>
          <a:solidFill>
            <a:srgbClr val="D4A84B"/>
          </a:solidFill>
          <a:ln/>
        </p:spPr>
      </p:sp>
      <p:sp>
        <p:nvSpPr>
          <p:cNvPr id="23" name="Text 21"/>
          <p:cNvSpPr/>
          <p:nvPr/>
        </p:nvSpPr>
        <p:spPr>
          <a:xfrm>
            <a:off x="7909560" y="267004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Float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8549640" y="2578608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Perceived threat (0–1+)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3145536"/>
            <a:ext cx="1645920" cy="45720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26" name="Text 24"/>
          <p:cNvSpPr/>
          <p:nvPr/>
        </p:nvSpPr>
        <p:spPr>
          <a:xfrm>
            <a:off x="457200" y="3145536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CoverLocation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2148840" y="3236976"/>
            <a:ext cx="548640" cy="274320"/>
          </a:xfrm>
          <a:prstGeom prst="roundRect">
            <a:avLst>
              <a:gd name="adj" fmla="val 16667"/>
            </a:avLst>
          </a:prstGeom>
          <a:solidFill>
            <a:srgbClr val="D4A84B"/>
          </a:solidFill>
          <a:ln/>
        </p:spPr>
      </p:sp>
      <p:sp>
        <p:nvSpPr>
          <p:cNvPr id="28" name="Text 26"/>
          <p:cNvSpPr/>
          <p:nvPr/>
        </p:nvSpPr>
        <p:spPr>
          <a:xfrm>
            <a:off x="2148840" y="3236976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Vector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2788920" y="3145536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cover position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3145536"/>
            <a:ext cx="1645920" cy="45720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31" name="Text 29"/>
          <p:cNvSpPr/>
          <p:nvPr/>
        </p:nvSpPr>
        <p:spPr>
          <a:xfrm>
            <a:off x="6217920" y="3145536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CoverPoint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7909560" y="3236976"/>
            <a:ext cx="548640" cy="274320"/>
          </a:xfrm>
          <a:prstGeom prst="roundRect">
            <a:avLst>
              <a:gd name="adj" fmla="val 16667"/>
            </a:avLst>
          </a:prstGeom>
          <a:solidFill>
            <a:srgbClr val="D4A84B"/>
          </a:solidFill>
          <a:ln/>
        </p:spPr>
      </p:sp>
      <p:sp>
        <p:nvSpPr>
          <p:cNvPr id="33" name="Text 31"/>
          <p:cNvSpPr/>
          <p:nvPr/>
        </p:nvSpPr>
        <p:spPr>
          <a:xfrm>
            <a:off x="7909560" y="3236976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8549640" y="3145536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CoverPoint actor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57200" y="3712464"/>
            <a:ext cx="1645920" cy="45720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36" name="Text 34"/>
          <p:cNvSpPr/>
          <p:nvPr/>
        </p:nvSpPr>
        <p:spPr>
          <a:xfrm>
            <a:off x="457200" y="3712464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PatrolIndex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2148840" y="3803904"/>
            <a:ext cx="548640" cy="274320"/>
          </a:xfrm>
          <a:prstGeom prst="roundRect">
            <a:avLst>
              <a:gd name="adj" fmla="val 16667"/>
            </a:avLst>
          </a:prstGeom>
          <a:solidFill>
            <a:srgbClr val="D4A84B"/>
          </a:solidFill>
          <a:ln/>
        </p:spPr>
      </p:sp>
      <p:sp>
        <p:nvSpPr>
          <p:cNvPr id="38" name="Text 36"/>
          <p:cNvSpPr/>
          <p:nvPr/>
        </p:nvSpPr>
        <p:spPr>
          <a:xfrm>
            <a:off x="2148840" y="380390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2788920" y="3712464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patrol waypoint index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6217920" y="3712464"/>
            <a:ext cx="1645920" cy="45720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41" name="Text 39"/>
          <p:cNvSpPr/>
          <p:nvPr/>
        </p:nvSpPr>
        <p:spPr>
          <a:xfrm>
            <a:off x="6217920" y="3712464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HomeLocation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7909560" y="3803904"/>
            <a:ext cx="548640" cy="274320"/>
          </a:xfrm>
          <a:prstGeom prst="roundRect">
            <a:avLst>
              <a:gd name="adj" fmla="val 16667"/>
            </a:avLst>
          </a:prstGeom>
          <a:solidFill>
            <a:srgbClr val="D4A84B"/>
          </a:solidFill>
          <a:ln/>
        </p:spPr>
      </p:sp>
      <p:sp>
        <p:nvSpPr>
          <p:cNvPr id="43" name="Text 41"/>
          <p:cNvSpPr/>
          <p:nvPr/>
        </p:nvSpPr>
        <p:spPr>
          <a:xfrm>
            <a:off x="7909560" y="380390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Vector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8549640" y="3712464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Spawn / home point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457200" y="4279392"/>
            <a:ext cx="1645920" cy="45720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46" name="Text 44"/>
          <p:cNvSpPr/>
          <p:nvPr/>
        </p:nvSpPr>
        <p:spPr>
          <a:xfrm>
            <a:off x="457200" y="4279392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CurrentSpline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2148840" y="4370832"/>
            <a:ext cx="548640" cy="274320"/>
          </a:xfrm>
          <a:prstGeom prst="roundRect">
            <a:avLst>
              <a:gd name="adj" fmla="val 16667"/>
            </a:avLst>
          </a:prstGeom>
          <a:solidFill>
            <a:srgbClr val="D4A84B"/>
          </a:solidFill>
          <a:ln/>
        </p:spPr>
      </p:sp>
      <p:sp>
        <p:nvSpPr>
          <p:cNvPr id="48" name="Text 46"/>
          <p:cNvSpPr/>
          <p:nvPr/>
        </p:nvSpPr>
        <p:spPr>
          <a:xfrm>
            <a:off x="2148840" y="4370832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2788920" y="4279392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SplinePath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6217920" y="4279392"/>
            <a:ext cx="1645920" cy="45720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51" name="Text 49"/>
          <p:cNvSpPr/>
          <p:nvPr/>
        </p:nvSpPr>
        <p:spPr>
          <a:xfrm>
            <a:off x="6217920" y="4279392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SplineProgress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7909560" y="4370832"/>
            <a:ext cx="548640" cy="274320"/>
          </a:xfrm>
          <a:prstGeom prst="roundRect">
            <a:avLst>
              <a:gd name="adj" fmla="val 16667"/>
            </a:avLst>
          </a:prstGeom>
          <a:solidFill>
            <a:srgbClr val="D4A84B"/>
          </a:solidFill>
          <a:ln/>
        </p:spPr>
      </p:sp>
      <p:sp>
        <p:nvSpPr>
          <p:cNvPr id="53" name="Text 51"/>
          <p:cNvSpPr/>
          <p:nvPr/>
        </p:nvSpPr>
        <p:spPr>
          <a:xfrm>
            <a:off x="7909560" y="4370832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Float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8549640" y="4279392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Distance along current spline</a:t>
            </a:r>
            <a:endParaRPr lang="en-US" sz="1000" dirty="0"/>
          </a:p>
        </p:txBody>
      </p:sp>
      <p:sp>
        <p:nvSpPr>
          <p:cNvPr id="55" name="Shape 53"/>
          <p:cNvSpPr/>
          <p:nvPr/>
        </p:nvSpPr>
        <p:spPr>
          <a:xfrm>
            <a:off x="457200" y="4846320"/>
            <a:ext cx="1645920" cy="45720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56" name="Text 54"/>
          <p:cNvSpPr/>
          <p:nvPr/>
        </p:nvSpPr>
        <p:spPr>
          <a:xfrm>
            <a:off x="457200" y="484632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CombatSubState</a:t>
            </a:r>
            <a:endParaRPr lang="en-US" sz="1000" dirty="0"/>
          </a:p>
        </p:txBody>
      </p:sp>
      <p:sp>
        <p:nvSpPr>
          <p:cNvPr id="57" name="Shape 55"/>
          <p:cNvSpPr/>
          <p:nvPr/>
        </p:nvSpPr>
        <p:spPr>
          <a:xfrm>
            <a:off x="2148840" y="4937760"/>
            <a:ext cx="548640" cy="274320"/>
          </a:xfrm>
          <a:prstGeom prst="roundRect">
            <a:avLst>
              <a:gd name="adj" fmla="val 16667"/>
            </a:avLst>
          </a:prstGeom>
          <a:solidFill>
            <a:srgbClr val="D4A84B"/>
          </a:solidFill>
          <a:ln/>
        </p:spPr>
      </p:sp>
      <p:sp>
        <p:nvSpPr>
          <p:cNvPr id="58" name="Text 56"/>
          <p:cNvSpPr/>
          <p:nvPr/>
        </p:nvSpPr>
        <p:spPr>
          <a:xfrm>
            <a:off x="2148840" y="493776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Enum</a:t>
            </a:r>
            <a:endParaRPr lang="en-US" sz="900" dirty="0"/>
          </a:p>
        </p:txBody>
      </p:sp>
      <p:sp>
        <p:nvSpPr>
          <p:cNvPr id="59" name="Text 57"/>
          <p:cNvSpPr/>
          <p:nvPr/>
        </p:nvSpPr>
        <p:spPr>
          <a:xfrm>
            <a:off x="2788920" y="484632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 cycle sub-state (Peeking, etc.)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6217920" y="4846320"/>
            <a:ext cx="1645920" cy="45720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61" name="Text 59"/>
          <p:cNvSpPr/>
          <p:nvPr/>
        </p:nvSpPr>
        <p:spPr>
          <a:xfrm>
            <a:off x="6217920" y="484632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LastKnownTargetPosition</a:t>
            </a:r>
            <a:endParaRPr lang="en-US" sz="1000" dirty="0"/>
          </a:p>
        </p:txBody>
      </p:sp>
      <p:sp>
        <p:nvSpPr>
          <p:cNvPr id="62" name="Shape 60"/>
          <p:cNvSpPr/>
          <p:nvPr/>
        </p:nvSpPr>
        <p:spPr>
          <a:xfrm>
            <a:off x="7909560" y="4937760"/>
            <a:ext cx="548640" cy="274320"/>
          </a:xfrm>
          <a:prstGeom prst="roundRect">
            <a:avLst>
              <a:gd name="adj" fmla="val 16667"/>
            </a:avLst>
          </a:prstGeom>
          <a:solidFill>
            <a:srgbClr val="D4A84B"/>
          </a:solidFill>
          <a:ln/>
        </p:spPr>
      </p:sp>
      <p:sp>
        <p:nvSpPr>
          <p:cNvPr id="63" name="Text 61"/>
          <p:cNvSpPr/>
          <p:nvPr/>
        </p:nvSpPr>
        <p:spPr>
          <a:xfrm>
            <a:off x="7909560" y="493776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Vector</a:t>
            </a:r>
            <a:endParaRPr lang="en-US" sz="900" dirty="0"/>
          </a:p>
        </p:txBody>
      </p:sp>
      <p:sp>
        <p:nvSpPr>
          <p:cNvPr id="64" name="Text 62"/>
          <p:cNvSpPr/>
          <p:nvPr/>
        </p:nvSpPr>
        <p:spPr>
          <a:xfrm>
            <a:off x="8549640" y="484632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LOS-lost target memory</a:t>
            </a:r>
            <a:endParaRPr lang="en-US" sz="1000" dirty="0"/>
          </a:p>
        </p:txBody>
      </p:sp>
      <p:sp>
        <p:nvSpPr>
          <p:cNvPr id="65" name="Shape 63"/>
          <p:cNvSpPr/>
          <p:nvPr/>
        </p:nvSpPr>
        <p:spPr>
          <a:xfrm>
            <a:off x="457200" y="5413248"/>
            <a:ext cx="1645920" cy="45720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66" name="Text 64"/>
          <p:cNvSpPr/>
          <p:nvPr/>
        </p:nvSpPr>
        <p:spPr>
          <a:xfrm>
            <a:off x="457200" y="5413248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PreferCover</a:t>
            </a:r>
            <a:endParaRPr lang="en-US" sz="1000" dirty="0"/>
          </a:p>
        </p:txBody>
      </p:sp>
      <p:sp>
        <p:nvSpPr>
          <p:cNvPr id="67" name="Shape 65"/>
          <p:cNvSpPr/>
          <p:nvPr/>
        </p:nvSpPr>
        <p:spPr>
          <a:xfrm>
            <a:off x="2148840" y="5504688"/>
            <a:ext cx="548640" cy="274320"/>
          </a:xfrm>
          <a:prstGeom prst="roundRect">
            <a:avLst>
              <a:gd name="adj" fmla="val 16667"/>
            </a:avLst>
          </a:prstGeom>
          <a:solidFill>
            <a:srgbClr val="D4A84B"/>
          </a:solidFill>
          <a:ln/>
        </p:spPr>
      </p:sp>
      <p:sp>
        <p:nvSpPr>
          <p:cNvPr id="68" name="Text 66"/>
          <p:cNvSpPr/>
          <p:nvPr/>
        </p:nvSpPr>
        <p:spPr>
          <a:xfrm>
            <a:off x="2148840" y="550468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Bool</a:t>
            </a:r>
            <a:endParaRPr lang="en-US" sz="900" dirty="0"/>
          </a:p>
        </p:txBody>
      </p:sp>
      <p:sp>
        <p:nvSpPr>
          <p:cNvPr id="69" name="Text 67"/>
          <p:cNvSpPr/>
          <p:nvPr/>
        </p:nvSpPr>
        <p:spPr>
          <a:xfrm>
            <a:off x="2788920" y="5413248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Combat/cover cycle toggle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6217920" y="5413248"/>
            <a:ext cx="1645920" cy="45720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71" name="Text 69"/>
          <p:cNvSpPr/>
          <p:nvPr/>
        </p:nvSpPr>
        <p:spPr>
          <a:xfrm>
            <a:off x="6217920" y="5413248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ConversationPaused</a:t>
            </a:r>
            <a:endParaRPr lang="en-US" sz="1000" dirty="0"/>
          </a:p>
        </p:txBody>
      </p:sp>
      <p:sp>
        <p:nvSpPr>
          <p:cNvPr id="72" name="Shape 70"/>
          <p:cNvSpPr/>
          <p:nvPr/>
        </p:nvSpPr>
        <p:spPr>
          <a:xfrm>
            <a:off x="7909560" y="5504688"/>
            <a:ext cx="548640" cy="274320"/>
          </a:xfrm>
          <a:prstGeom prst="roundRect">
            <a:avLst>
              <a:gd name="adj" fmla="val 16667"/>
            </a:avLst>
          </a:prstGeom>
          <a:solidFill>
            <a:srgbClr val="D4A84B"/>
          </a:solidFill>
          <a:ln/>
        </p:spPr>
      </p:sp>
      <p:sp>
        <p:nvSpPr>
          <p:cNvPr id="73" name="Text 71"/>
          <p:cNvSpPr/>
          <p:nvPr/>
        </p:nvSpPr>
        <p:spPr>
          <a:xfrm>
            <a:off x="7909560" y="550468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Bool</a:t>
            </a:r>
            <a:endParaRPr lang="en-US" sz="900" dirty="0"/>
          </a:p>
        </p:txBody>
      </p:sp>
      <p:sp>
        <p:nvSpPr>
          <p:cNvPr id="74" name="Text 72"/>
          <p:cNvSpPr/>
          <p:nvPr/>
        </p:nvSpPr>
        <p:spPr>
          <a:xfrm>
            <a:off x="8549640" y="5413248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dialogue pause flag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Networking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Server-authoritative AI, minimal replication for visuals.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Server-only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548640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AI planning &amp; decision-making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 evaluation, state transitions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Perception stimuli processing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selection, cover choice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Combat targeting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Replicated to clients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0" y="2331720"/>
            <a:ext cx="548640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CurrentState (OnRep fires delegate)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PerceivedThreatLevel (HUD/debug)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CurrentTarget (anims/visuals)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CurrentSpline, bIsFollowing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OnAttackExecuted (multicast)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4937760"/>
            <a:ext cx="11247120" cy="1463040"/>
          </a:xfrm>
          <a:prstGeom prst="roundRect">
            <a:avLst>
              <a:gd name="adj" fmla="val 6250"/>
            </a:avLst>
          </a:prstGeom>
          <a:solidFill>
            <a:srgbClr val="B85042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12064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 movement syncs via CharacterMovementComponent. Spline follower updates server-side, position replicates naturally. Clients receive enough state for animation and HUD without any AI logic running locally.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with PS_AI_ConvAgent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— behavior and conversation plugins talk via reflection.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5486400" cy="1920240"/>
          </a:xfrm>
          <a:prstGeom prst="roundRect">
            <a:avLst>
              <a:gd name="adj" fmla="val 4762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14884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Gaze Bridge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40080" y="2542032"/>
            <a:ext cx="365760" cy="36576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651760"/>
            <a:ext cx="51206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AIController discovers GazeComponent on the Pawn, sets target during Idle/Patrol (proximity gaze) and forwards current threat during Combat.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17920" y="2011680"/>
            <a:ext cx="5486400" cy="1920240"/>
          </a:xfrm>
          <a:prstGeom prst="roundRect">
            <a:avLst>
              <a:gd name="adj" fmla="val 4762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214884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 Pause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400800" y="2542032"/>
            <a:ext cx="365760" cy="36576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0" y="2651760"/>
            <a:ext cx="51206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ConvAgent is conversing, AI planning pauses — NPC stops moving, waits. Local VAD detects user speech.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4114800"/>
            <a:ext cx="5486400" cy="1920240"/>
          </a:xfrm>
          <a:prstGeom prst="roundRect">
            <a:avLst>
              <a:gd name="adj" fmla="val 4762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4251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Disguise Reveal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40080" y="4645152"/>
            <a:ext cx="365760" cy="36576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4754880"/>
            <a:ext cx="51206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Enemy NPC with IsBehaviorHostile=false starts as Civilian TeamId. Flips to hostile via interface when triggered by dialogue.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217920" y="4114800"/>
            <a:ext cx="5486400" cy="1920240"/>
          </a:xfrm>
          <a:prstGeom prst="roundRect">
            <a:avLst>
              <a:gd name="adj" fmla="val 4762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4251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Forced State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6400800" y="4645152"/>
            <a:ext cx="365760" cy="36576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0" y="4754880"/>
            <a:ext cx="51206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ConvAgent LLM can invoke tools that call ForceState(Scripted) or ForceState(Fleeing) for narrative control.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Plugin Overview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544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does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920240"/>
            <a:ext cx="54864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Personality-driven AI for NPCs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archetypes: Civilian, Enemy, Protector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Trait-based reactions: Courage, Aggressivity, Caution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Tactical combat + cover system + EQS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Spline-based patrol networks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Interface-driven — no Pawn class dependency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0" y="1554480"/>
            <a:ext cx="5303520" cy="4389120"/>
          </a:xfrm>
          <a:prstGeom prst="roundRect">
            <a:avLst>
              <a:gd name="adj" fmla="val 2083"/>
            </a:avLst>
          </a:prstGeom>
          <a:solidFill>
            <a:srgbClr val="B85042"/>
          </a:solidFill>
          <a:ln/>
        </p:spPr>
      </p:sp>
      <p:sp>
        <p:nvSpPr>
          <p:cNvPr id="7" name="Text 5"/>
          <p:cNvSpPr/>
          <p:nvPr/>
        </p:nvSpPr>
        <p:spPr>
          <a:xfrm>
            <a:off x="6583680" y="173736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Use Case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583680" y="2194560"/>
            <a:ext cx="49377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Populate your world with intelligent NPCs that perceive threats, evaluate risk based on personality, and respond appropriately — civilians flee from gunfire, enemies engage in tactical combat, protectors defend civilians.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583680" y="384048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Differentiators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583680" y="4297680"/>
            <a:ext cx="49377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Data-driven personality profiles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Built-in cover cycle state machine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Spline network with junction detection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Gaze bridge to ConvAgent (reflection)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Debug Tools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Visualize state, perception, and targeting at runtime.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Per-NPC Debug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5486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PersonalityComponent.bDebug — floating text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Name, NPCType, TeamId, State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ThreatLevel, ThreatActor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Hostile, active spline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SplineFollower debug sphere (green)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Logging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0" y="2331720"/>
            <a:ext cx="5486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CVar: ps.ai.Behavior.Debug 1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Toggles verbose logs globally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LogPS_AI_Behavior category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BTView / AIDebug (Unreal built-in)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EQS Visualizer for cover queries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5029200"/>
            <a:ext cx="11247120" cy="1371600"/>
          </a:xfrm>
          <a:prstGeom prst="roundRect">
            <a:avLst>
              <a:gd name="adj" fmla="val 6667"/>
            </a:avLst>
          </a:prstGeom>
          <a:solidFill>
            <a:srgbClr val="B85042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1206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 tip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544068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bDebug only on specific NPCs (or via a debug HUD key). Global debug logs can be overwhelming in crowded scenes. The floating text is cheap but accumulates.</a:t>
            </a:r>
            <a:endParaRPr lang="en-US" sz="1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B850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286000"/>
            <a:ext cx="12191695" cy="45720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73152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Summary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548640" y="18288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NPC behavior stack for tactical game AI.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2743200"/>
            <a:ext cx="5394960" cy="1097280"/>
          </a:xfrm>
          <a:prstGeom prst="roundRect">
            <a:avLst>
              <a:gd name="adj" fmla="val 8333"/>
            </a:avLst>
          </a:prstGeom>
          <a:solidFill>
            <a:srgbClr val="7A3229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83464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Personality-driven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24612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traits modulate every decision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217920" y="2743200"/>
            <a:ext cx="5394960" cy="1097280"/>
          </a:xfrm>
          <a:prstGeom prst="roundRect">
            <a:avLst>
              <a:gd name="adj" fmla="val 8333"/>
            </a:avLst>
          </a:prstGeom>
          <a:solidFill>
            <a:srgbClr val="7A3229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0" y="283464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Cover-aware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00800" y="324612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CoverPoints + procedural fallback + EQS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4023360"/>
            <a:ext cx="5394960" cy="1097280"/>
          </a:xfrm>
          <a:prstGeom prst="roundRect">
            <a:avLst>
              <a:gd name="adj" fmla="val 8333"/>
            </a:avLst>
          </a:prstGeom>
          <a:solidFill>
            <a:srgbClr val="7A3229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41148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Spline navigation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731520" y="452628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with junction detection, type filtering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17920" y="4023360"/>
            <a:ext cx="5394960" cy="1097280"/>
          </a:xfrm>
          <a:prstGeom prst="roundRect">
            <a:avLst>
              <a:gd name="adj" fmla="val 8333"/>
            </a:avLst>
          </a:prstGeom>
          <a:solidFill>
            <a:srgbClr val="7A3229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0" y="41148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Perception built-in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00800" y="452628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Sight + hearing + damage, priority-based threat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5303520"/>
            <a:ext cx="5394960" cy="1097280"/>
          </a:xfrm>
          <a:prstGeom prst="roundRect">
            <a:avLst>
              <a:gd name="adj" fmla="val 8333"/>
            </a:avLst>
          </a:prstGeom>
          <a:solidFill>
            <a:srgbClr val="7A3229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539496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Server-authoritative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731520" y="580644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Minimal replication, client just animates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217920" y="5303520"/>
            <a:ext cx="5394960" cy="1097280"/>
          </a:xfrm>
          <a:prstGeom prst="roundRect">
            <a:avLst>
              <a:gd name="adj" fmla="val 8333"/>
            </a:avLst>
          </a:prstGeom>
          <a:solidFill>
            <a:srgbClr val="7A3229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0" y="539496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Plugin-friendly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400800" y="580644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Gaze bridge to ConvAgent, interface-only dependency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48640" y="63093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ASTERION  •  PS_AI_Behavior  •  2026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Architecture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plugin is built around four concepts: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5486400" cy="1920240"/>
          </a:xfrm>
          <a:prstGeom prst="roundRect">
            <a:avLst>
              <a:gd name="adj" fmla="val 4762"/>
            </a:avLst>
          </a:prstGeom>
          <a:solidFill>
            <a:srgbClr val="B85042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2148840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" y="256032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IPS_AI_Behavior_Interface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" y="2926080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Implemented on host project Pawns. Zero compile dependency — identity, team, combat, movement.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17920" y="2011680"/>
            <a:ext cx="5486400" cy="1920240"/>
          </a:xfrm>
          <a:prstGeom prst="roundRect">
            <a:avLst>
              <a:gd name="adj" fmla="val 4762"/>
            </a:avLst>
          </a:prstGeom>
          <a:solidFill>
            <a:srgbClr val="B85042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0" y="2148840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NPC Type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400800" y="256032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Civilian / Enemy / Protector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0" y="2926080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Determines team, spline access, default tree. Enemies can be disguised (hostile=false).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4114800"/>
            <a:ext cx="5486400" cy="1920240"/>
          </a:xfrm>
          <a:prstGeom prst="roundRect">
            <a:avLst>
              <a:gd name="adj" fmla="val 4762"/>
            </a:avLst>
          </a:prstGeom>
          <a:solidFill>
            <a:srgbClr val="B85042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4251960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40080" y="466344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Behavior State enum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0080" y="5029200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Idle, Patrol, Alerted, Combat, Fleeing, TakingCover, Dead, Scripted. Written to Blackboard.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217920" y="4114800"/>
            <a:ext cx="5486400" cy="1920240"/>
          </a:xfrm>
          <a:prstGeom prst="roundRect">
            <a:avLst>
              <a:gd name="adj" fmla="val 4762"/>
            </a:avLst>
          </a:prstGeom>
          <a:solidFill>
            <a:srgbClr val="B85042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4251960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Profile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6400800" y="466344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PersonalityProfile data asset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400800" y="5029200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Traits, thresholds, target priority, speed per state, default BT.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NPC Types &amp; TeamId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 drives perception, targeting, and access control.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965960"/>
            <a:ext cx="3657600" cy="2011680"/>
          </a:xfrm>
          <a:prstGeom prst="roundRect">
            <a:avLst>
              <a:gd name="adj" fmla="val 4545"/>
            </a:avLst>
          </a:prstGeom>
          <a:solidFill>
            <a:srgbClr val="A7BEAE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21031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CIVILIAN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640080" y="260604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TeamId = 0x00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3017520"/>
            <a:ext cx="32918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Non-hostile. Flees. Allied with Protector.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389120" y="1965960"/>
            <a:ext cx="3657600" cy="2011680"/>
          </a:xfrm>
          <a:prstGeom prst="roundRect">
            <a:avLst>
              <a:gd name="adj" fmla="val 4545"/>
            </a:avLst>
          </a:prstGeom>
          <a:solidFill>
            <a:srgbClr val="B8504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0" y="21031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ENEMY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572000" y="260604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TeamId = 0x10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0" y="3017520"/>
            <a:ext cx="32918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Hostile. Tactical combat. Can be disguised.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8321040" y="1965960"/>
            <a:ext cx="3657600" cy="2011680"/>
          </a:xfrm>
          <a:prstGeom prst="roundRect">
            <a:avLst>
              <a:gd name="adj" fmla="val 4545"/>
            </a:avLst>
          </a:prstGeom>
          <a:solidFill>
            <a:srgbClr val="5F7566"/>
          </a:solidFill>
          <a:ln/>
        </p:spPr>
      </p:sp>
      <p:sp>
        <p:nvSpPr>
          <p:cNvPr id="14" name="Text 12"/>
          <p:cNvSpPr/>
          <p:nvPr/>
        </p:nvSpPr>
        <p:spPr>
          <a:xfrm>
            <a:off x="8503920" y="21031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PROTECTOR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8503920" y="260604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TeamId = 0x20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503920" y="3017520"/>
            <a:ext cx="32918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Police / guard. Defends Civilians.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4206240"/>
            <a:ext cx="11247120" cy="2103120"/>
          </a:xfrm>
          <a:prstGeom prst="roundRect">
            <a:avLst>
              <a:gd name="adj" fmla="val 4348"/>
            </a:avLst>
          </a:prstGeom>
          <a:solidFill>
            <a:srgbClr val="B85042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42976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TeamId Encoding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40080" y="46634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E7E8D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uint8 = (high nibble: NPCType) | (low nibble: Faction 0-15)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0080" y="498348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type + same faction → Friendly (allies)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type + different faction → Hostile (rival gangs)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Civilian ↔ Protector → always Friendly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else → Hostile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Disguised Enemy (hostile=false) → TeamId 0x01 (civilian disguise)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 States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Enum written to Blackboard, drives BT branching.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2697480" cy="1920240"/>
          </a:xfrm>
          <a:prstGeom prst="roundRect">
            <a:avLst>
              <a:gd name="adj" fmla="val 381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2011680"/>
            <a:ext cx="2697480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205740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Idle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94360" y="2651760"/>
            <a:ext cx="24231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Resting / waiting. Proximity gaze active.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37560" y="2011680"/>
            <a:ext cx="2697480" cy="1920240"/>
          </a:xfrm>
          <a:prstGeom prst="roundRect">
            <a:avLst>
              <a:gd name="adj" fmla="val 381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337560" y="2011680"/>
            <a:ext cx="2697480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1" name="Text 9"/>
          <p:cNvSpPr/>
          <p:nvPr/>
        </p:nvSpPr>
        <p:spPr>
          <a:xfrm>
            <a:off x="3337560" y="205740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Patrol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474720" y="2651760"/>
            <a:ext cx="24231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Wandering on waypoints or splines.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217920" y="2011680"/>
            <a:ext cx="2697480" cy="1920240"/>
          </a:xfrm>
          <a:prstGeom prst="roundRect">
            <a:avLst>
              <a:gd name="adj" fmla="val 381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217920" y="2011680"/>
            <a:ext cx="2697480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5" name="Text 13"/>
          <p:cNvSpPr/>
          <p:nvPr/>
        </p:nvSpPr>
        <p:spPr>
          <a:xfrm>
            <a:off x="6217920" y="205740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Alerted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355080" y="2651760"/>
            <a:ext cx="24231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Suspicious, heightened awareness.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9098280" y="2011680"/>
            <a:ext cx="2697480" cy="1920240"/>
          </a:xfrm>
          <a:prstGeom prst="roundRect">
            <a:avLst>
              <a:gd name="adj" fmla="val 381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098280" y="2011680"/>
            <a:ext cx="2697480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9" name="Text 17"/>
          <p:cNvSpPr/>
          <p:nvPr/>
        </p:nvSpPr>
        <p:spPr>
          <a:xfrm>
            <a:off x="9098280" y="205740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Combat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235440" y="2651760"/>
            <a:ext cx="24231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Engaged with a threat, attacking.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4114800"/>
            <a:ext cx="2697480" cy="1920240"/>
          </a:xfrm>
          <a:prstGeom prst="roundRect">
            <a:avLst>
              <a:gd name="adj" fmla="val 381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4114800"/>
            <a:ext cx="2697480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416052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Fleeing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94360" y="4754880"/>
            <a:ext cx="24231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Running away from danger.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337560" y="4114800"/>
            <a:ext cx="2697480" cy="1920240"/>
          </a:xfrm>
          <a:prstGeom prst="roundRect">
            <a:avLst>
              <a:gd name="adj" fmla="val 381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337560" y="4114800"/>
            <a:ext cx="2697480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7" name="Text 25"/>
          <p:cNvSpPr/>
          <p:nvPr/>
        </p:nvSpPr>
        <p:spPr>
          <a:xfrm>
            <a:off x="3337560" y="416052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TakingCover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474720" y="4754880"/>
            <a:ext cx="24231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Behind tactical cover during combat.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217920" y="4114800"/>
            <a:ext cx="2697480" cy="1920240"/>
          </a:xfrm>
          <a:prstGeom prst="roundRect">
            <a:avLst>
              <a:gd name="adj" fmla="val 381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217920" y="4114800"/>
            <a:ext cx="2697480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1" name="Text 29"/>
          <p:cNvSpPr/>
          <p:nvPr/>
        </p:nvSpPr>
        <p:spPr>
          <a:xfrm>
            <a:off x="6217920" y="416052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355080" y="4754880"/>
            <a:ext cx="24231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NPC deceased, all systems shut down.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9098280" y="4114800"/>
            <a:ext cx="2697480" cy="1920240"/>
          </a:xfrm>
          <a:prstGeom prst="roundRect">
            <a:avLst>
              <a:gd name="adj" fmla="val 381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9098280" y="4114800"/>
            <a:ext cx="2697480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5" name="Text 33"/>
          <p:cNvSpPr/>
          <p:nvPr/>
        </p:nvSpPr>
        <p:spPr>
          <a:xfrm>
            <a:off x="9098280" y="416052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Scripted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9235440" y="4754880"/>
            <a:ext cx="24231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override (conversations, cinematics).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Controller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APS_AI_Behavior_AIController — the central orchestrator.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Auto-setup on Possession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5486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Discovers PersonalityComponent on Pawn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Computes TeamId from NPCType + Faction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Initializes Blackboard with required keys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Binds gaze bridge to ConvAgent (if present)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Starts BT (unless bAutoStartBehavior = false)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Methods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0" y="2331720"/>
            <a:ext cx="5486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StartBehavior() / StopBehavior()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SetBehaviorState() / GetBehaviorState()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SetTeamId() — runtime team change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GetBehaviorPerception()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GetPersonalityComponent()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4754880"/>
            <a:ext cx="11247120" cy="1645920"/>
          </a:xfrm>
          <a:prstGeom prst="roundRect">
            <a:avLst>
              <a:gd name="adj" fmla="val 5556"/>
            </a:avLst>
          </a:prstGeom>
          <a:solidFill>
            <a:srgbClr val="B85042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48463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Gaze Bridge (Proximity)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5212080"/>
            <a:ext cx="109728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Reflection-based integration with PS_AI_ConvAgent. During Idle/Patrol, NPC glances at nearby actors within GazeProximityRadius. Configurable duration and cooldown. Auto-pauses during active conversations.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Personality Component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traits &amp; state reactions for the NPC.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Three Traits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377440"/>
            <a:ext cx="1645920" cy="731520"/>
          </a:xfrm>
          <a:prstGeom prst="roundRect">
            <a:avLst>
              <a:gd name="adj" fmla="val 10000"/>
            </a:avLst>
          </a:prstGeom>
          <a:solidFill>
            <a:srgbClr val="C9463A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246888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Courage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278892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= coward, 1 = fearless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194560" y="2514600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Gates flee threshold &amp; cover advancement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3246120"/>
            <a:ext cx="1645920" cy="731520"/>
          </a:xfrm>
          <a:prstGeom prst="roundRect">
            <a:avLst>
              <a:gd name="adj" fmla="val 10000"/>
            </a:avLst>
          </a:prstGeom>
          <a:solidFill>
            <a:srgbClr val="D4803A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33375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Aggressivity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365760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= peaceful, 1 = violent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194560" y="3383280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Drives attack threshold, combat/cover cycle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4114800"/>
            <a:ext cx="1645920" cy="731520"/>
          </a:xfrm>
          <a:prstGeom prst="roundRect">
            <a:avLst>
              <a:gd name="adj" fmla="val 10000"/>
            </a:avLst>
          </a:prstGeom>
          <a:solidFill>
            <a:srgbClr val="7C9D7B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" y="42062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Caution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" y="452628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= reckless, 1 = prudent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194560" y="4251960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Flee threshold, cover duration, spline threat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4008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Properties &amp; Events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400800" y="2331720"/>
            <a:ext cx="54864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Profile — PersonalityProfile DataAsset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bAutoStartBehavior — per-NPC override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RuntimeTraits — editable at runtime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PerceivedThreatLevel — replicated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CurrentState — replicated with OnRep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EvaluateReaction() / ApplyReaction()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ModifyTrait() / GetTrait()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ForceState() — scripting override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OnBehaviorStateChanged delegate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PersonalityProfile DataAsset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behavioral recipe — one profile per NPC archetype.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3611880" cy="1920240"/>
          </a:xfrm>
          <a:prstGeom prst="roundRect">
            <a:avLst>
              <a:gd name="adj" fmla="val 381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2103120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94360" y="2423160"/>
            <a:ext cx="320040" cy="36576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" y="2514600"/>
            <a:ext cx="33375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ProfileName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NPCType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Faction (0-15)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251960" y="2011680"/>
            <a:ext cx="3611880" cy="1920240"/>
          </a:xfrm>
          <a:prstGeom prst="roundRect">
            <a:avLst>
              <a:gd name="adj" fmla="val 381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389120" y="2103120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Traits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389120" y="2423160"/>
            <a:ext cx="320040" cy="36576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12" name="Text 10"/>
          <p:cNvSpPr/>
          <p:nvPr/>
        </p:nvSpPr>
        <p:spPr>
          <a:xfrm>
            <a:off x="4389120" y="2514600"/>
            <a:ext cx="33375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Courage (0-1)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Aggressivity (0-1)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Caution (0-1)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046720" y="2011680"/>
            <a:ext cx="3611880" cy="1920240"/>
          </a:xfrm>
          <a:prstGeom prst="roundRect">
            <a:avLst>
              <a:gd name="adj" fmla="val 381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183880" y="2103120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Thresholds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183880" y="2423160"/>
            <a:ext cx="320040" cy="36576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16" name="Text 14"/>
          <p:cNvSpPr/>
          <p:nvPr/>
        </p:nvSpPr>
        <p:spPr>
          <a:xfrm>
            <a:off x="8183880" y="2514600"/>
            <a:ext cx="33375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FleeThreshold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AttackThreshold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AlertThreshold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ThreatDecayRate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4114800"/>
            <a:ext cx="3611880" cy="1920240"/>
          </a:xfrm>
          <a:prstGeom prst="roundRect">
            <a:avLst>
              <a:gd name="adj" fmla="val 381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4206240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Combat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594360" y="4526280"/>
            <a:ext cx="320040" cy="36576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4617720"/>
            <a:ext cx="33375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TargetPriority[]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MinAttackRange / MaxAttackRange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CombatCoverCycleDuration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251960" y="4114800"/>
            <a:ext cx="3611880" cy="1920240"/>
          </a:xfrm>
          <a:prstGeom prst="roundRect">
            <a:avLst>
              <a:gd name="adj" fmla="val 381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389120" y="4206240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Movement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389120" y="4526280"/>
            <a:ext cx="320040" cy="36576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24" name="Text 22"/>
          <p:cNvSpPr/>
          <p:nvPr/>
        </p:nvSpPr>
        <p:spPr>
          <a:xfrm>
            <a:off x="4389120" y="4617720"/>
            <a:ext cx="33375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SpeedPerState map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DefaultWalkSpeed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8046720" y="4114800"/>
            <a:ext cx="3611880" cy="1920240"/>
          </a:xfrm>
          <a:prstGeom prst="roundRect">
            <a:avLst>
              <a:gd name="adj" fmla="val 381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183880" y="4206240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8183880" y="4526280"/>
            <a:ext cx="320040" cy="36576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28" name="Text 26"/>
          <p:cNvSpPr/>
          <p:nvPr/>
        </p:nvSpPr>
        <p:spPr>
          <a:xfrm>
            <a:off x="8183880" y="4617720"/>
            <a:ext cx="33375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DefaultBehaviorTree (soft ref)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57200" y="6263640"/>
            <a:ext cx="11247120" cy="320040"/>
          </a:xfrm>
          <a:prstGeom prst="roundRect">
            <a:avLst>
              <a:gd name="adj" fmla="val 11429"/>
            </a:avLst>
          </a:prstGeom>
          <a:solidFill>
            <a:srgbClr val="B85042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6291072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presets: Cowardly Villager • Aggressive Guard • Rival Gang Member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Attach to Pawns as needed — most are optional.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3200400" cy="73152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201168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Personality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840480" y="2011680"/>
            <a:ext cx="6400800" cy="731520"/>
          </a:xfrm>
          <a:prstGeom prst="roundRect">
            <a:avLst>
              <a:gd name="adj" fmla="val 750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023360" y="2103120"/>
            <a:ext cx="6217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Traits, profile, state reactions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10424160" y="2194560"/>
            <a:ext cx="1280160" cy="365760"/>
          </a:xfrm>
          <a:prstGeom prst="roundRect">
            <a:avLst>
              <a:gd name="adj" fmla="val 20000"/>
            </a:avLst>
          </a:prstGeom>
          <a:solidFill>
            <a:srgbClr val="B85042"/>
          </a:solidFill>
          <a:ln/>
        </p:spPr>
      </p:sp>
      <p:sp>
        <p:nvSpPr>
          <p:cNvPr id="10" name="Text 8"/>
          <p:cNvSpPr/>
          <p:nvPr/>
        </p:nvSpPr>
        <p:spPr>
          <a:xfrm>
            <a:off x="10424160" y="219456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834640"/>
            <a:ext cx="3200400" cy="73152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283464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Perception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3840480" y="2834640"/>
            <a:ext cx="6400800" cy="731520"/>
          </a:xfrm>
          <a:prstGeom prst="roundRect">
            <a:avLst>
              <a:gd name="adj" fmla="val 750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023360" y="2926080"/>
            <a:ext cx="6217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Perception wrapper, threat computation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0424160" y="3017520"/>
            <a:ext cx="1280160" cy="365760"/>
          </a:xfrm>
          <a:prstGeom prst="roundRect">
            <a:avLst>
              <a:gd name="adj" fmla="val 20000"/>
            </a:avLst>
          </a:prstGeom>
          <a:solidFill>
            <a:srgbClr val="5F7566"/>
          </a:solidFill>
          <a:ln/>
        </p:spPr>
      </p:sp>
      <p:sp>
        <p:nvSpPr>
          <p:cNvPr id="16" name="Text 14"/>
          <p:cNvSpPr/>
          <p:nvPr/>
        </p:nvSpPr>
        <p:spPr>
          <a:xfrm>
            <a:off x="10424160" y="301752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3657600"/>
            <a:ext cx="3200400" cy="73152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365760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3840480" y="3657600"/>
            <a:ext cx="6400800" cy="731520"/>
          </a:xfrm>
          <a:prstGeom prst="roundRect">
            <a:avLst>
              <a:gd name="adj" fmla="val 750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023360" y="3749040"/>
            <a:ext cx="6217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 for non-AI pawns (player)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10424160" y="3840480"/>
            <a:ext cx="1280160" cy="365760"/>
          </a:xfrm>
          <a:prstGeom prst="roundRect">
            <a:avLst>
              <a:gd name="adj" fmla="val 20000"/>
            </a:avLst>
          </a:prstGeom>
          <a:solidFill>
            <a:srgbClr val="D4A84B"/>
          </a:solidFill>
          <a:ln/>
        </p:spPr>
      </p:sp>
      <p:sp>
        <p:nvSpPr>
          <p:cNvPr id="22" name="Text 20"/>
          <p:cNvSpPr/>
          <p:nvPr/>
        </p:nvSpPr>
        <p:spPr>
          <a:xfrm>
            <a:off x="10424160" y="384048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4480560"/>
            <a:ext cx="3200400" cy="73152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24" name="Text 22"/>
          <p:cNvSpPr/>
          <p:nvPr/>
        </p:nvSpPr>
        <p:spPr>
          <a:xfrm>
            <a:off x="457200" y="448056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Combat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3840480" y="4480560"/>
            <a:ext cx="6400800" cy="731520"/>
          </a:xfrm>
          <a:prstGeom prst="roundRect">
            <a:avLst>
              <a:gd name="adj" fmla="val 750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023360" y="4572000"/>
            <a:ext cx="6217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Attack events, fire/kill delegates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10424160" y="4663440"/>
            <a:ext cx="1280160" cy="365760"/>
          </a:xfrm>
          <a:prstGeom prst="roundRect">
            <a:avLst>
              <a:gd name="adj" fmla="val 20000"/>
            </a:avLst>
          </a:prstGeom>
          <a:solidFill>
            <a:srgbClr val="D4A84B"/>
          </a:solidFill>
          <a:ln/>
        </p:spPr>
      </p:sp>
      <p:sp>
        <p:nvSpPr>
          <p:cNvPr id="28" name="Text 26"/>
          <p:cNvSpPr/>
          <p:nvPr/>
        </p:nvSpPr>
        <p:spPr>
          <a:xfrm>
            <a:off x="10424160" y="466344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57200" y="5303520"/>
            <a:ext cx="3200400" cy="73152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30" name="Text 28"/>
          <p:cNvSpPr/>
          <p:nvPr/>
        </p:nvSpPr>
        <p:spPr>
          <a:xfrm>
            <a:off x="457200" y="530352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Spline Follower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3840480" y="5303520"/>
            <a:ext cx="6400800" cy="731520"/>
          </a:xfrm>
          <a:prstGeom prst="roundRect">
            <a:avLst>
              <a:gd name="adj" fmla="val 7500"/>
            </a:avLst>
          </a:prstGeom>
          <a:solidFill>
            <a:srgbClr val="E7E8D1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023360" y="5394960"/>
            <a:ext cx="6217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2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Spline walking, junction detection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10424160" y="5486400"/>
            <a:ext cx="1280160" cy="365760"/>
          </a:xfrm>
          <a:prstGeom prst="roundRect">
            <a:avLst>
              <a:gd name="adj" fmla="val 20000"/>
            </a:avLst>
          </a:prstGeom>
          <a:solidFill>
            <a:srgbClr val="D4A84B"/>
          </a:solidFill>
          <a:ln/>
        </p:spPr>
      </p:sp>
      <p:sp>
        <p:nvSpPr>
          <p:cNvPr id="34" name="Text 32"/>
          <p:cNvSpPr/>
          <p:nvPr/>
        </p:nvSpPr>
        <p:spPr>
          <a:xfrm>
            <a:off x="10424160" y="548640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2026-04-17T13:30:47Z</dcterms:created>
  <dcterms:modified xsi:type="dcterms:W3CDTF">2026-04-17T13:30:47Z</dcterms:modified>
</cp:coreProperties>
</file>