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4389120"/>
            <a:ext cx="12191695" cy="508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01168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5200" b="1">
                <a:solidFill>
                  <a:srgbClr val="FFFFFF"/>
                </a:solidFill>
                <a:latin typeface="Arial"/>
              </a:defRPr>
            </a:pPr>
            <a:r>
              <a:t>PS_AI_ConvAgent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3108960"/>
            <a:ext cx="106984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ADADAD"/>
                </a:solidFill>
                <a:latin typeface="Arial"/>
              </a:defRPr>
            </a:pPr>
            <a:r>
              <a:t>Conversational AI Plugin for Unreal Engine 5</a:t>
            </a:r>
          </a:p>
          <a:p>
            <a:pPr algn="l">
              <a:spcBef>
                <a:spcPts val="1200"/>
              </a:spcBef>
              <a:spcAft>
                <a:spcPts val="200"/>
              </a:spcAft>
              <a:defRPr sz="1400" b="0">
                <a:solidFill>
                  <a:srgbClr val="009688"/>
                </a:solidFill>
                <a:latin typeface="Arial"/>
              </a:defRPr>
            </a:pPr>
            <a:r>
              <a:t>ElevenLabs Integration  ·  Real-Time Voice  ·  Full-Body Animation  ·  Multiplayer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93776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26300"/>
                </a:solidFill>
                <a:latin typeface="Arial"/>
              </a:defRPr>
            </a:pPr>
            <a:r>
              <a:t>ASTERION</a:t>
            </a:r>
          </a:p>
          <a:p>
            <a:pPr algn="l">
              <a:spcBef>
                <a:spcPts val="600"/>
              </a:spcBef>
              <a:spcAft>
                <a:spcPts val="200"/>
              </a:spcAft>
              <a:defRPr sz="1200" b="0">
                <a:solidFill>
                  <a:srgbClr val="787878"/>
                </a:solidFill>
                <a:latin typeface="Arial"/>
              </a:defRPr>
            </a:pPr>
            <a:r>
              <a:t>Plugin Documentation  ·  v1.0  ·  March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1/30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E25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26300"/>
                </a:solidFill>
                <a:latin typeface="Arial"/>
              </a:defRPr>
            </a:pPr>
            <a:r>
              <a:t>REFERENCE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82296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FFFFFF"/>
                </a:solidFill>
                <a:latin typeface="Arial"/>
              </a:defRPr>
            </a:pPr>
            <a:r>
              <a:t>ElevenLabsComponent — Configuration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417320"/>
            <a:ext cx="11247120" cy="320040"/>
          </a:xfrm>
          <a:prstGeom prst="rect">
            <a:avLst/>
          </a:prstGeom>
          <a:solidFill>
            <a:srgbClr val="2A35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41732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26300"/>
                </a:solidFill>
                <a:latin typeface="Arial"/>
              </a:defRPr>
            </a:pPr>
            <a:r>
              <a:t>Property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91840" y="14173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26300"/>
                </a:solidFill>
                <a:latin typeface="Arial"/>
              </a:defRPr>
            </a:pPr>
            <a:r>
              <a:t>Type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89120" y="141732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26300"/>
                </a:solidFill>
                <a:latin typeface="Arial"/>
              </a:defRPr>
            </a:pPr>
            <a:r>
              <a:t>Default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03520" y="1417320"/>
            <a:ext cx="6400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26300"/>
                </a:solidFill>
                <a:latin typeface="Arial"/>
              </a:defRPr>
            </a:pPr>
            <a:r>
              <a:t>Description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1783080"/>
            <a:ext cx="11247120" cy="301752"/>
          </a:xfrm>
          <a:prstGeom prst="rect">
            <a:avLst/>
          </a:prstGeom>
          <a:solidFill>
            <a:srgbClr val="1E28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1783080"/>
            <a:ext cx="27432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Arial"/>
              </a:defRPr>
            </a:pPr>
            <a:r>
              <a:t>AgentConfig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91840" y="1783080"/>
            <a:ext cx="109728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Data Asset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89120" y="1783080"/>
            <a:ext cx="9144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9688"/>
                </a:solidFill>
                <a:latin typeface="Arial"/>
              </a:defRPr>
            </a:pPr>
            <a:r>
              <a:t>—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03520" y="1783080"/>
            <a:ext cx="64008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Agent configuration override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2084831"/>
            <a:ext cx="11247120" cy="301752"/>
          </a:xfrm>
          <a:prstGeom prst="rect">
            <a:avLst/>
          </a:prstGeom>
          <a:solidFill>
            <a:srgbClr val="161C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" y="2084831"/>
            <a:ext cx="27432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Arial"/>
              </a:defRPr>
            </a:pPr>
            <a:r>
              <a:t>AgentID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91840" y="2084831"/>
            <a:ext cx="109728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FString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0" y="2084831"/>
            <a:ext cx="9144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9688"/>
                </a:solidFill>
                <a:latin typeface="Arial"/>
              </a:defRPr>
            </a:pPr>
            <a:r>
              <a:t>""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03520" y="2084831"/>
            <a:ext cx="64008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ElevenLabs Agent ID (fallback to project default)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57200" y="2386584"/>
            <a:ext cx="11247120" cy="301752"/>
          </a:xfrm>
          <a:prstGeom prst="rect">
            <a:avLst/>
          </a:prstGeom>
          <a:solidFill>
            <a:srgbClr val="1E28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8640" y="2386584"/>
            <a:ext cx="27432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Arial"/>
              </a:defRPr>
            </a:pPr>
            <a:r>
              <a:t>TurnMode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91840" y="2386584"/>
            <a:ext cx="109728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Enum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389120" y="2386584"/>
            <a:ext cx="9144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9688"/>
                </a:solidFill>
                <a:latin typeface="Arial"/>
              </a:defRPr>
            </a:pPr>
            <a:r>
              <a:t>Server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03520" y="2386584"/>
            <a:ext cx="64008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Server VAD (hands-free) or Client (push-to-talk)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57200" y="2688336"/>
            <a:ext cx="11247120" cy="301752"/>
          </a:xfrm>
          <a:prstGeom prst="rect">
            <a:avLst/>
          </a:prstGeom>
          <a:solidFill>
            <a:srgbClr val="161C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548640" y="2688336"/>
            <a:ext cx="27432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Arial"/>
              </a:defRPr>
            </a:pPr>
            <a:r>
              <a:t>bPersistentSession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91840" y="2688336"/>
            <a:ext cx="109728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bool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389120" y="2688336"/>
            <a:ext cx="9144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9688"/>
                </a:solidFill>
                <a:latin typeface="Arial"/>
              </a:defRPr>
            </a:pPr>
            <a:r>
              <a:t>true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303520" y="2688336"/>
            <a:ext cx="64008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Keep WebSocket alive across Start/End cycles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57200" y="2990088"/>
            <a:ext cx="11247120" cy="301752"/>
          </a:xfrm>
          <a:prstGeom prst="rect">
            <a:avLst/>
          </a:prstGeom>
          <a:solidFill>
            <a:srgbClr val="1E28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548640" y="2990088"/>
            <a:ext cx="27432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Arial"/>
              </a:defRPr>
            </a:pPr>
            <a:r>
              <a:t>bAutoStartListening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291840" y="2990088"/>
            <a:ext cx="109728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bool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389120" y="2990088"/>
            <a:ext cx="9144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9688"/>
                </a:solidFill>
                <a:latin typeface="Arial"/>
              </a:defRPr>
            </a:pPr>
            <a:r>
              <a:t>true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303520" y="2990088"/>
            <a:ext cx="64008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Auto-open mic on connection (Server VAD only)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57200" y="3291840"/>
            <a:ext cx="11247120" cy="301752"/>
          </a:xfrm>
          <a:prstGeom prst="rect">
            <a:avLst/>
          </a:prstGeom>
          <a:solidFill>
            <a:srgbClr val="161C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548640" y="3291840"/>
            <a:ext cx="27432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Arial"/>
              </a:defRPr>
            </a:pPr>
            <a:r>
              <a:t>MicChunkDurationMs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291840" y="3291840"/>
            <a:ext cx="109728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int32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389120" y="3291840"/>
            <a:ext cx="9144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9688"/>
                </a:solidFill>
                <a:latin typeface="Arial"/>
              </a:defRPr>
            </a:pPr>
            <a:r>
              <a:t>100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303520" y="3291840"/>
            <a:ext cx="64008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Mic chunk size in ms (20–500)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57200" y="3593592"/>
            <a:ext cx="11247120" cy="301752"/>
          </a:xfrm>
          <a:prstGeom prst="rect">
            <a:avLst/>
          </a:prstGeom>
          <a:solidFill>
            <a:srgbClr val="1E28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548640" y="3593592"/>
            <a:ext cx="27432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Arial"/>
              </a:defRPr>
            </a:pPr>
            <a:r>
              <a:t>bAllowInterruption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291840" y="3593592"/>
            <a:ext cx="109728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bool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389120" y="3593592"/>
            <a:ext cx="9144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9688"/>
                </a:solidFill>
                <a:latin typeface="Arial"/>
              </a:defRPr>
            </a:pPr>
            <a:r>
              <a:t>true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303520" y="3593592"/>
            <a:ext cx="64008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Allow user to interrupt agent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57200" y="3895344"/>
            <a:ext cx="11247120" cy="301752"/>
          </a:xfrm>
          <a:prstGeom prst="rect">
            <a:avLst/>
          </a:prstGeom>
          <a:solidFill>
            <a:srgbClr val="161C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548640" y="3895344"/>
            <a:ext cx="27432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Arial"/>
              </a:defRPr>
            </a:pPr>
            <a:r>
              <a:t>AudioPreBufferMs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291840" y="3895344"/>
            <a:ext cx="109728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int32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389120" y="3895344"/>
            <a:ext cx="9144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9688"/>
                </a:solidFill>
                <a:latin typeface="Arial"/>
              </a:defRPr>
            </a:pPr>
            <a:r>
              <a:t>2000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303520" y="3895344"/>
            <a:ext cx="64008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Pre-buffer delay before playback (0–4000)</a:t>
            </a:r>
          </a:p>
        </p:txBody>
      </p:sp>
      <p:sp>
        <p:nvSpPr>
          <p:cNvPr id="52" name="Rectangle 51"/>
          <p:cNvSpPr/>
          <p:nvPr/>
        </p:nvSpPr>
        <p:spPr>
          <a:xfrm>
            <a:off x="457200" y="4197096"/>
            <a:ext cx="11247120" cy="301752"/>
          </a:xfrm>
          <a:prstGeom prst="rect">
            <a:avLst/>
          </a:prstGeom>
          <a:solidFill>
            <a:srgbClr val="1E28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548640" y="4197096"/>
            <a:ext cx="27432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Arial"/>
              </a:defRPr>
            </a:pPr>
            <a:r>
              <a:t>ResponseTimeoutSeconds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291840" y="4197096"/>
            <a:ext cx="109728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float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389120" y="4197096"/>
            <a:ext cx="9144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9688"/>
                </a:solidFill>
                <a:latin typeface="Arial"/>
              </a:defRPr>
            </a:pPr>
            <a:r>
              <a:t>10.0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303520" y="4197096"/>
            <a:ext cx="64008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Timeout for server response</a:t>
            </a:r>
          </a:p>
        </p:txBody>
      </p:sp>
      <p:sp>
        <p:nvSpPr>
          <p:cNvPr id="57" name="Rectangle 56"/>
          <p:cNvSpPr/>
          <p:nvPr/>
        </p:nvSpPr>
        <p:spPr>
          <a:xfrm>
            <a:off x="457200" y="4498848"/>
            <a:ext cx="11247120" cy="301752"/>
          </a:xfrm>
          <a:prstGeom prst="rect">
            <a:avLst/>
          </a:prstGeom>
          <a:solidFill>
            <a:srgbClr val="161C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548640" y="4498848"/>
            <a:ext cx="27432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Arial"/>
              </a:defRPr>
            </a:pPr>
            <a:r>
              <a:t>MaxReconnectAttempts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291840" y="4498848"/>
            <a:ext cx="109728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int32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389120" y="4498848"/>
            <a:ext cx="9144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9688"/>
                </a:solidFill>
                <a:latin typeface="Arial"/>
              </a:defRPr>
            </a:pPr>
            <a:r>
              <a:t>5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303520" y="4498848"/>
            <a:ext cx="64008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Auto-reconnect attempts (exponential backoff)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57200" y="4800600"/>
            <a:ext cx="11247120" cy="301752"/>
          </a:xfrm>
          <a:prstGeom prst="rect">
            <a:avLst/>
          </a:prstGeom>
          <a:solidFill>
            <a:srgbClr val="1E28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548640" y="4800600"/>
            <a:ext cx="27432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Arial"/>
              </a:defRPr>
            </a:pPr>
            <a:r>
              <a:t>bExternalMicManagement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291840" y="4800600"/>
            <a:ext cx="109728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bool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389120" y="4800600"/>
            <a:ext cx="9144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9688"/>
                </a:solidFill>
                <a:latin typeface="Arial"/>
              </a:defRPr>
            </a:pPr>
            <a:r>
              <a:t>false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5303520" y="4800600"/>
            <a:ext cx="64008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External mic via FeedExternalAudio()</a:t>
            </a:r>
          </a:p>
        </p:txBody>
      </p:sp>
      <p:sp>
        <p:nvSpPr>
          <p:cNvPr id="67" name="Rectangle 66"/>
          <p:cNvSpPr/>
          <p:nvPr/>
        </p:nvSpPr>
        <p:spPr>
          <a:xfrm>
            <a:off x="457200" y="5102352"/>
            <a:ext cx="11247120" cy="301752"/>
          </a:xfrm>
          <a:prstGeom prst="rect">
            <a:avLst/>
          </a:prstGeom>
          <a:solidFill>
            <a:srgbClr val="161C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548640" y="5102352"/>
            <a:ext cx="27432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Arial"/>
              </a:defRPr>
            </a:pPr>
            <a:r>
              <a:t>SoundAttenuation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291840" y="5102352"/>
            <a:ext cx="109728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Asset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389120" y="5102352"/>
            <a:ext cx="9144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9688"/>
                </a:solidFill>
                <a:latin typeface="Arial"/>
              </a:defRPr>
            </a:pPr>
            <a:r>
              <a:t>null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03520" y="5102352"/>
            <a:ext cx="64008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3D spatial audio settings</a:t>
            </a:r>
          </a:p>
        </p:txBody>
      </p:sp>
      <p:sp>
        <p:nvSpPr>
          <p:cNvPr id="72" name="Rectangle 71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10/30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E25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26300"/>
                </a:solidFill>
                <a:latin typeface="Arial"/>
              </a:defRPr>
            </a:pPr>
            <a:r>
              <a:t>REFERENCE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82296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FFFFFF"/>
                </a:solidFill>
                <a:latin typeface="Arial"/>
              </a:defRPr>
            </a:pPr>
            <a:r>
              <a:t>ElevenLabsComponent — Events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417320"/>
            <a:ext cx="11247120" cy="292608"/>
          </a:xfrm>
          <a:prstGeom prst="rect">
            <a:avLst/>
          </a:prstGeom>
          <a:solidFill>
            <a:srgbClr val="2A35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417320"/>
            <a:ext cx="32004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26300"/>
                </a:solidFill>
                <a:latin typeface="Arial"/>
              </a:defRPr>
            </a:pPr>
            <a:r>
              <a:t>Event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49039" y="1417320"/>
            <a:ext cx="2743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26300"/>
                </a:solidFill>
                <a:latin typeface="Arial"/>
              </a:defRPr>
            </a:pPr>
            <a:r>
              <a:t>Parameters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92240" y="1417320"/>
            <a:ext cx="52120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26300"/>
                </a:solidFill>
                <a:latin typeface="Arial"/>
              </a:defRPr>
            </a:pPr>
            <a:r>
              <a:t>Description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1737360"/>
            <a:ext cx="11247120" cy="292608"/>
          </a:xfrm>
          <a:prstGeom prst="rect">
            <a:avLst/>
          </a:prstGeom>
          <a:solidFill>
            <a:srgbClr val="1E28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8640" y="1737360"/>
            <a:ext cx="32004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Arial"/>
              </a:defRPr>
            </a:pPr>
            <a:r>
              <a:t>OnAgentConnected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49039" y="1737360"/>
            <a:ext cx="2743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9688"/>
                </a:solidFill>
                <a:latin typeface="Arial"/>
              </a:defRPr>
            </a:pPr>
            <a:r>
              <a:t>(ConversationInfo)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37360"/>
            <a:ext cx="52120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WebSocket connected, session ready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2029967"/>
            <a:ext cx="11247120" cy="292608"/>
          </a:xfrm>
          <a:prstGeom prst="rect">
            <a:avLst/>
          </a:prstGeom>
          <a:solidFill>
            <a:srgbClr val="161C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8640" y="2029967"/>
            <a:ext cx="32004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Arial"/>
              </a:defRPr>
            </a:pPr>
            <a:r>
              <a:t>OnAgentDisconnected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49039" y="2029967"/>
            <a:ext cx="2743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9688"/>
                </a:solidFill>
                <a:latin typeface="Arial"/>
              </a:defRPr>
            </a:pPr>
            <a:r>
              <a:t>(StatusCode, Reason)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2029967"/>
            <a:ext cx="52120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WebSocket closed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" y="2322575"/>
            <a:ext cx="11247120" cy="292608"/>
          </a:xfrm>
          <a:prstGeom prst="rect">
            <a:avLst/>
          </a:prstGeom>
          <a:solidFill>
            <a:srgbClr val="1E28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48640" y="2322575"/>
            <a:ext cx="32004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Arial"/>
              </a:defRPr>
            </a:pPr>
            <a:r>
              <a:t>OnAgentError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749039" y="2322575"/>
            <a:ext cx="2743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9688"/>
                </a:solidFill>
                <a:latin typeface="Arial"/>
              </a:defRPr>
            </a:pPr>
            <a:r>
              <a:t>(ErrorMessage)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2322575"/>
            <a:ext cx="52120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Connection or protocol error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7200" y="2615183"/>
            <a:ext cx="11247120" cy="292608"/>
          </a:xfrm>
          <a:prstGeom prst="rect">
            <a:avLst/>
          </a:prstGeom>
          <a:solidFill>
            <a:srgbClr val="161C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48640" y="2615183"/>
            <a:ext cx="32004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Arial"/>
              </a:defRPr>
            </a:pPr>
            <a:r>
              <a:t>OnAgentTranscript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749039" y="2615183"/>
            <a:ext cx="2743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9688"/>
                </a:solidFill>
                <a:latin typeface="Arial"/>
              </a:defRPr>
            </a:pPr>
            <a:r>
              <a:t>(Segment)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92240" y="2615183"/>
            <a:ext cx="52120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Real-time user speech-to-text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57200" y="2907791"/>
            <a:ext cx="11247120" cy="292608"/>
          </a:xfrm>
          <a:prstGeom prst="rect">
            <a:avLst/>
          </a:prstGeom>
          <a:solidFill>
            <a:srgbClr val="1E28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548640" y="2907791"/>
            <a:ext cx="32004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Arial"/>
              </a:defRPr>
            </a:pPr>
            <a:r>
              <a:t>OnAgentTextResponse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49039" y="2907791"/>
            <a:ext cx="2743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9688"/>
                </a:solidFill>
                <a:latin typeface="Arial"/>
              </a:defRPr>
            </a:pPr>
            <a:r>
              <a:t>(ResponseText)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92240" y="2907791"/>
            <a:ext cx="52120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Agent's complete text response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57200" y="3200399"/>
            <a:ext cx="11247120" cy="292608"/>
          </a:xfrm>
          <a:prstGeom prst="rect">
            <a:avLst/>
          </a:prstGeom>
          <a:solidFill>
            <a:srgbClr val="161C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48640" y="3200399"/>
            <a:ext cx="32004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Arial"/>
              </a:defRPr>
            </a:pPr>
            <a:r>
              <a:t>OnAgentPartialResponse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749039" y="3200399"/>
            <a:ext cx="2743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9688"/>
                </a:solidFill>
                <a:latin typeface="Arial"/>
              </a:defRPr>
            </a:pPr>
            <a:r>
              <a:t>(PartialText)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492240" y="3200399"/>
            <a:ext cx="52120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Streaming LLM tokens (subtitles)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57200" y="3493007"/>
            <a:ext cx="11247120" cy="292608"/>
          </a:xfrm>
          <a:prstGeom prst="rect">
            <a:avLst/>
          </a:prstGeom>
          <a:solidFill>
            <a:srgbClr val="1E28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548640" y="3493007"/>
            <a:ext cx="32004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Arial"/>
              </a:defRPr>
            </a:pPr>
            <a:r>
              <a:t>OnAgentStartedSpeaking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749039" y="3493007"/>
            <a:ext cx="2743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9688"/>
                </a:solidFill>
                <a:latin typeface="Arial"/>
              </a:defRPr>
            </a:pPr>
            <a:r>
              <a:t>()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92240" y="3493007"/>
            <a:ext cx="52120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First audio chunk arrived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57200" y="3785615"/>
            <a:ext cx="11247120" cy="292608"/>
          </a:xfrm>
          <a:prstGeom prst="rect">
            <a:avLst/>
          </a:prstGeom>
          <a:solidFill>
            <a:srgbClr val="161C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548640" y="3785615"/>
            <a:ext cx="32004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Arial"/>
              </a:defRPr>
            </a:pPr>
            <a:r>
              <a:t>OnAgentStoppedSpeaking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749039" y="3785615"/>
            <a:ext cx="2743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9688"/>
                </a:solidFill>
                <a:latin typeface="Arial"/>
              </a:defRPr>
            </a:pPr>
            <a:r>
              <a:t>()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492240" y="3785615"/>
            <a:ext cx="52120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Audio playback finished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57200" y="4078223"/>
            <a:ext cx="11247120" cy="292608"/>
          </a:xfrm>
          <a:prstGeom prst="rect">
            <a:avLst/>
          </a:prstGeom>
          <a:solidFill>
            <a:srgbClr val="1E28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548640" y="4078223"/>
            <a:ext cx="32004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Arial"/>
              </a:defRPr>
            </a:pPr>
            <a:r>
              <a:t>OnAgentInterrupted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749039" y="4078223"/>
            <a:ext cx="2743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9688"/>
                </a:solidFill>
                <a:latin typeface="Arial"/>
              </a:defRPr>
            </a:pPr>
            <a:r>
              <a:t>()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492240" y="4078223"/>
            <a:ext cx="52120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Agent speech interrupted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57200" y="4370831"/>
            <a:ext cx="11247120" cy="292608"/>
          </a:xfrm>
          <a:prstGeom prst="rect">
            <a:avLst/>
          </a:prstGeom>
          <a:solidFill>
            <a:srgbClr val="161C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548640" y="4370831"/>
            <a:ext cx="32004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Arial"/>
              </a:defRPr>
            </a:pPr>
            <a:r>
              <a:t>OnAgentStartedGenerating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749039" y="4370831"/>
            <a:ext cx="2743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9688"/>
                </a:solidFill>
                <a:latin typeface="Arial"/>
              </a:defRPr>
            </a:pPr>
            <a:r>
              <a:t>()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492240" y="4370831"/>
            <a:ext cx="52120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Server started LLM generation</a:t>
            </a:r>
          </a:p>
        </p:txBody>
      </p:sp>
      <p:sp>
        <p:nvSpPr>
          <p:cNvPr id="51" name="Rectangle 50"/>
          <p:cNvSpPr/>
          <p:nvPr/>
        </p:nvSpPr>
        <p:spPr>
          <a:xfrm>
            <a:off x="457200" y="4663440"/>
            <a:ext cx="11247120" cy="292608"/>
          </a:xfrm>
          <a:prstGeom prst="rect">
            <a:avLst/>
          </a:prstGeom>
          <a:solidFill>
            <a:srgbClr val="1E28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548640" y="4663440"/>
            <a:ext cx="32004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Arial"/>
              </a:defRPr>
            </a:pPr>
            <a:r>
              <a:t>OnAgentResponseTimeout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749039" y="4663440"/>
            <a:ext cx="2743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9688"/>
                </a:solidFill>
                <a:latin typeface="Arial"/>
              </a:defRPr>
            </a:pPr>
            <a:r>
              <a:t>()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492240" y="4663440"/>
            <a:ext cx="52120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Server response timeout</a:t>
            </a:r>
          </a:p>
        </p:txBody>
      </p:sp>
      <p:sp>
        <p:nvSpPr>
          <p:cNvPr id="55" name="Rectangle 54"/>
          <p:cNvSpPr/>
          <p:nvPr/>
        </p:nvSpPr>
        <p:spPr>
          <a:xfrm>
            <a:off x="457200" y="4956048"/>
            <a:ext cx="11247120" cy="292608"/>
          </a:xfrm>
          <a:prstGeom prst="rect">
            <a:avLst/>
          </a:prstGeom>
          <a:solidFill>
            <a:srgbClr val="161C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548640" y="4956048"/>
            <a:ext cx="32004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Arial"/>
              </a:defRPr>
            </a:pPr>
            <a:r>
              <a:t>OnAgentEmotionChanged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749039" y="4956048"/>
            <a:ext cx="2743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9688"/>
                </a:solidFill>
                <a:latin typeface="Arial"/>
              </a:defRPr>
            </a:pPr>
            <a:r>
              <a:t>(Emotion, Intensity)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492240" y="4956048"/>
            <a:ext cx="52120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Agent set emotion via tool</a:t>
            </a:r>
          </a:p>
        </p:txBody>
      </p:sp>
      <p:sp>
        <p:nvSpPr>
          <p:cNvPr id="59" name="Rectangle 58"/>
          <p:cNvSpPr/>
          <p:nvPr/>
        </p:nvSpPr>
        <p:spPr>
          <a:xfrm>
            <a:off x="457200" y="5248656"/>
            <a:ext cx="11247120" cy="292608"/>
          </a:xfrm>
          <a:prstGeom prst="rect">
            <a:avLst/>
          </a:prstGeom>
          <a:solidFill>
            <a:srgbClr val="1E28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548640" y="5248656"/>
            <a:ext cx="32004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Arial"/>
              </a:defRPr>
            </a:pPr>
            <a:r>
              <a:t>OnAgentClientToolCall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749039" y="5248656"/>
            <a:ext cx="2743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9688"/>
                </a:solidFill>
                <a:latin typeface="Arial"/>
              </a:defRPr>
            </a:pPr>
            <a:r>
              <a:t>(ToolCall)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492240" y="5248656"/>
            <a:ext cx="52120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DADAD"/>
                </a:solidFill>
                <a:latin typeface="Arial"/>
              </a:defRPr>
            </a:pPr>
            <a:r>
              <a:t>Custom client tool invocation</a:t>
            </a:r>
          </a:p>
        </p:txBody>
      </p:sp>
      <p:sp>
        <p:nvSpPr>
          <p:cNvPr id="63" name="Rectangle 62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11/30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E25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26300"/>
                </a:solidFill>
                <a:latin typeface="Arial"/>
              </a:defRPr>
            </a:pPr>
            <a:r>
              <a:t>REFERENCE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82296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FFFFFF"/>
                </a:solidFill>
                <a:latin typeface="Arial"/>
              </a:defRPr>
            </a:pPr>
            <a:r>
              <a:t>ElevenLabsComponent — Functions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371600"/>
            <a:ext cx="5029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26300"/>
                </a:solidFill>
                <a:latin typeface="Arial"/>
              </a:defRPr>
            </a:pPr>
            <a:r>
              <a:t>Blueprint Callable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691640"/>
            <a:ext cx="50292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1">
                <a:solidFill>
                  <a:srgbClr val="FFFFFF"/>
                </a:solidFill>
                <a:latin typeface="Consolas"/>
              </a:rPr>
              <a:t>StartConversation()  </a:t>
            </a:r>
            <a:r>
              <a:rPr sz="900">
                <a:solidFill>
                  <a:srgbClr val="ADADAD"/>
                </a:solidFill>
                <a:latin typeface="Arial"/>
              </a:rPr>
              <a:t>Open WebSocket and begin conversation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965960"/>
            <a:ext cx="50292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1">
                <a:solidFill>
                  <a:srgbClr val="FFFFFF"/>
                </a:solidFill>
                <a:latin typeface="Consolas"/>
              </a:rPr>
              <a:t>EndConversation()  </a:t>
            </a:r>
            <a:r>
              <a:rPr sz="900">
                <a:solidFill>
                  <a:srgbClr val="ADADAD"/>
                </a:solidFill>
                <a:latin typeface="Arial"/>
              </a:rPr>
              <a:t>Stop mic, stop audio, close WebSocket (if non-persistent)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240279"/>
            <a:ext cx="50292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1">
                <a:solidFill>
                  <a:srgbClr val="FFFFFF"/>
                </a:solidFill>
                <a:latin typeface="Consolas"/>
              </a:rPr>
              <a:t>StartListening()  </a:t>
            </a:r>
            <a:r>
              <a:rPr sz="900">
                <a:solidFill>
                  <a:srgbClr val="ADADAD"/>
                </a:solidFill>
                <a:latin typeface="Arial"/>
              </a:rPr>
              <a:t>Open microphone, start streaming audio to server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514599"/>
            <a:ext cx="50292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1">
                <a:solidFill>
                  <a:srgbClr val="FFFFFF"/>
                </a:solidFill>
                <a:latin typeface="Consolas"/>
              </a:rPr>
              <a:t>StopListening()  </a:t>
            </a:r>
            <a:r>
              <a:rPr sz="900">
                <a:solidFill>
                  <a:srgbClr val="ADADAD"/>
                </a:solidFill>
                <a:latin typeface="Arial"/>
              </a:rPr>
              <a:t>Close microphone, flush remaining audio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788919"/>
            <a:ext cx="50292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1">
                <a:solidFill>
                  <a:srgbClr val="FFFFFF"/>
                </a:solidFill>
                <a:latin typeface="Consolas"/>
              </a:rPr>
              <a:t>SendTextMessage(Text)  </a:t>
            </a:r>
            <a:r>
              <a:rPr sz="900">
                <a:solidFill>
                  <a:srgbClr val="ADADAD"/>
                </a:solidFill>
                <a:latin typeface="Arial"/>
              </a:rPr>
              <a:t>Send text without microphone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3063239"/>
            <a:ext cx="50292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1">
                <a:solidFill>
                  <a:srgbClr val="FFFFFF"/>
                </a:solidFill>
                <a:latin typeface="Consolas"/>
              </a:rPr>
              <a:t>InterruptAgent()  </a:t>
            </a:r>
            <a:r>
              <a:rPr sz="900">
                <a:solidFill>
                  <a:srgbClr val="ADADAD"/>
                </a:solidFill>
                <a:latin typeface="Arial"/>
              </a:rPr>
              <a:t>Stop the agent's current utterance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3337559"/>
            <a:ext cx="50292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1">
                <a:solidFill>
                  <a:srgbClr val="FFFFFF"/>
                </a:solidFill>
                <a:latin typeface="Consolas"/>
              </a:rPr>
              <a:t>FeedExternalAudio(FloatPCM)  </a:t>
            </a:r>
            <a:r>
              <a:rPr sz="900">
                <a:solidFill>
                  <a:srgbClr val="ADADAD"/>
                </a:solidFill>
                <a:latin typeface="Arial"/>
              </a:rPr>
              <a:t>Feed mic data from an external source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3749039"/>
            <a:ext cx="5029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26300"/>
                </a:solidFill>
                <a:latin typeface="Arial"/>
              </a:defRPr>
            </a:pPr>
            <a:r>
              <a:t>Blueprint Pure (Getters)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4069079"/>
            <a:ext cx="50292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1">
                <a:solidFill>
                  <a:srgbClr val="FFFFFF"/>
                </a:solidFill>
                <a:latin typeface="Consolas"/>
              </a:rPr>
              <a:t>IsConnected() → bool  </a:t>
            </a:r>
            <a:r>
              <a:rPr sz="900">
                <a:solidFill>
                  <a:srgbClr val="ADADAD"/>
                </a:solidFill>
                <a:latin typeface="Arial"/>
              </a:rPr>
              <a:t>WebSocket connection state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4343399"/>
            <a:ext cx="50292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1">
                <a:solidFill>
                  <a:srgbClr val="FFFFFF"/>
                </a:solidFill>
                <a:latin typeface="Consolas"/>
              </a:rPr>
              <a:t>IsListening() → bool  </a:t>
            </a:r>
            <a:r>
              <a:rPr sz="900">
                <a:solidFill>
                  <a:srgbClr val="ADADAD"/>
                </a:solidFill>
                <a:latin typeface="Arial"/>
              </a:rPr>
              <a:t>Microphone capture active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4617719"/>
            <a:ext cx="50292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1">
                <a:solidFill>
                  <a:srgbClr val="FFFFFF"/>
                </a:solidFill>
                <a:latin typeface="Consolas"/>
              </a:rPr>
              <a:t>IsAgentSpeaking() → bool  </a:t>
            </a:r>
            <a:r>
              <a:rPr sz="900">
                <a:solidFill>
                  <a:srgbClr val="ADADAD"/>
                </a:solidFill>
                <a:latin typeface="Arial"/>
              </a:rPr>
              <a:t>Agent audio playing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4892039"/>
            <a:ext cx="50292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1">
                <a:solidFill>
                  <a:srgbClr val="FFFFFF"/>
                </a:solidFill>
                <a:latin typeface="Consolas"/>
              </a:rPr>
              <a:t>IsPreBuffering() → bool  </a:t>
            </a:r>
            <a:r>
              <a:rPr sz="900">
                <a:solidFill>
                  <a:srgbClr val="ADADAD"/>
                </a:solidFill>
                <a:latin typeface="Arial"/>
              </a:rPr>
              <a:t>Pre-buffer phase active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" y="5166359"/>
            <a:ext cx="50292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1">
                <a:solidFill>
                  <a:srgbClr val="FFFFFF"/>
                </a:solidFill>
                <a:latin typeface="Consolas"/>
              </a:rPr>
              <a:t>GetConversationInfo()  </a:t>
            </a:r>
            <a:r>
              <a:rPr sz="900">
                <a:solidFill>
                  <a:srgbClr val="ADADAD"/>
                </a:solidFill>
                <a:latin typeface="Arial"/>
              </a:rPr>
              <a:t>ConversationID, AgentID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5440679"/>
            <a:ext cx="50292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1">
                <a:solidFill>
                  <a:srgbClr val="FFFFFF"/>
                </a:solidFill>
                <a:latin typeface="Consolas"/>
              </a:rPr>
              <a:t>GetWebSocketProxy()  </a:t>
            </a:r>
            <a:r>
              <a:rPr sz="900">
                <a:solidFill>
                  <a:srgbClr val="ADADAD"/>
                </a:solidFill>
                <a:latin typeface="Arial"/>
              </a:rPr>
              <a:t>Low-level WebSocket access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00800" y="1463040"/>
            <a:ext cx="5303520" cy="4572000"/>
          </a:xfrm>
          <a:prstGeom prst="rect">
            <a:avLst/>
          </a:prstGeom>
          <a:solidFill>
            <a:srgbClr val="222A38"/>
          </a:solidFill>
          <a:ln w="19050">
            <a:solidFill>
              <a:srgbClr val="F263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583680" y="1554480"/>
            <a:ext cx="493776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 sz="1100" b="0">
                <a:solidFill>
                  <a:srgbClr val="F26300"/>
                </a:solidFill>
                <a:latin typeface="Arial"/>
              </a:defRPr>
            </a:pPr>
            <a:r>
              <a:t>📷  SCREENSHOT: Blueprint palette montrant les fonctions du ElevenLabsComponent.</a:t>
            </a:r>
            <a:br/>
            <a:r>
              <a:t>Ou un petit graph Blueprint montrant:</a:t>
            </a:r>
            <a:br/>
            <a:r>
              <a:t>StartConversation → delay → StartListening → OnAgentStoppedSpeaking → StartListening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12/30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926080"/>
            <a:ext cx="12191695" cy="508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0"/>
            <a:ext cx="106984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Arial"/>
              </a:defRPr>
            </a:pPr>
            <a:r>
              <a:t>04  Posture System</a:t>
            </a:r>
          </a:p>
          <a:p>
            <a:pPr algn="l">
              <a:spcBef>
                <a:spcPts val="1200"/>
              </a:spcBef>
              <a:spcAft>
                <a:spcPts val="200"/>
              </a:spcAft>
              <a:defRPr sz="1800" b="0">
                <a:solidFill>
                  <a:srgbClr val="ADADAD"/>
                </a:solidFill>
                <a:latin typeface="Arial"/>
              </a:defRPr>
            </a:pPr>
            <a:r>
              <a:t>Procedural head, eye, and body tracking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13/30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E25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26300"/>
                </a:solidFill>
                <a:latin typeface="Arial"/>
              </a:defRPr>
            </a:pPr>
            <a:r>
              <a:t>REFERENCE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82296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FFFFFF"/>
                </a:solidFill>
                <a:latin typeface="Arial"/>
              </a:defRPr>
            </a:pPr>
            <a:r>
              <a:t>PostureComponent — Configuration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63040"/>
            <a:ext cx="5943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09688"/>
                </a:solidFill>
                <a:latin typeface="Arial"/>
              </a:defRPr>
            </a:pPr>
            <a:r>
              <a:t>Three-layer cascade: Eyes → Head → Body</a:t>
            </a:r>
          </a:p>
          <a:p>
            <a:pPr algn="l">
              <a:spcBef>
                <a:spcPts val="600"/>
              </a:spcBef>
              <a:spcAft>
                <a:spcPts val="200"/>
              </a:spcAft>
              <a:defRPr sz="1100" b="0">
                <a:solidFill>
                  <a:srgbClr val="ADADAD"/>
                </a:solidFill>
                <a:latin typeface="Arial"/>
              </a:defRPr>
            </a:pPr>
            <a:r>
              <a:t>Procedural gaze tracking with automatic activation/deactivation blend.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1000"/>
              </a:spcBef>
              <a:spcAft>
                <a:spcPts val="200"/>
              </a:spcAft>
              <a:defRPr sz="1400" b="1">
                <a:solidFill>
                  <a:srgbClr val="F26300"/>
                </a:solidFill>
                <a:latin typeface="Arial"/>
              </a:defRPr>
            </a:pPr>
            <a:r>
              <a:t>Tracking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TargetActor — Actor to look at (auto-set by InteractionComponent)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bActive — Enable/disable tracking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bEnableBodyTracking — 360° continuous yaw rotation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ActivationBlendDuration — Smooth on/off transitions (0.05–3.0s)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800"/>
              </a:spcBef>
              <a:spcAft>
                <a:spcPts val="200"/>
              </a:spcAft>
              <a:defRPr sz="1400" b="1">
                <a:solidFill>
                  <a:srgbClr val="F26300"/>
                </a:solidFill>
                <a:latin typeface="Arial"/>
              </a:defRPr>
            </a:pPr>
            <a:r>
              <a:t>Angle Limits (degrees)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MaxHeadYaw: 40°  ·  MaxHeadPitch: 30°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MaxEyeHorizontal: 15°  ·  MaxEyeVertical: 10°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800"/>
              </a:spcBef>
              <a:spcAft>
                <a:spcPts val="200"/>
              </a:spcAft>
              <a:defRPr sz="1400" b="1">
                <a:solidFill>
                  <a:srgbClr val="F26300"/>
                </a:solidFill>
                <a:latin typeface="Arial"/>
              </a:defRPr>
            </a:pPr>
            <a:r>
              <a:t>Smoothing Speeds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BodyInterpSpeed: 4.0  ·  HeadInterpSpeed: 4.0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EyeInterpSpeed: 5.0  ·  ReturnToNeutralSpeed: 3.0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800"/>
              </a:spcBef>
              <a:spcAft>
                <a:spcPts val="200"/>
              </a:spcAft>
              <a:defRPr sz="1400" b="1">
                <a:solidFill>
                  <a:srgbClr val="F26300"/>
                </a:solidFill>
                <a:latin typeface="Arial"/>
              </a:defRPr>
            </a:pPr>
            <a:r>
              <a:t>Animation Compensation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HeadAnimationCompensation: 0.9 — override vs. additive blending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EyeAnimationCompensation: 0.6 — same for eyes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BodyDriftCompensation: 0.8 — counteracts spine bending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800"/>
              </a:spcBef>
              <a:spcAft>
                <a:spcPts val="200"/>
              </a:spcAft>
              <a:defRPr sz="1400" b="1">
                <a:solidFill>
                  <a:srgbClr val="F26300"/>
                </a:solidFill>
                <a:latin typeface="Arial"/>
              </a:defRPr>
            </a:pPr>
            <a:r>
              <a:t>Bone Configuration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HeadBoneName: "head"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NeckBoneChain: multi-bone weighted distribution (e.g. neck_01=0.25, neck_02=0.35, head=0.40)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0" y="1463040"/>
            <a:ext cx="4846320" cy="4572000"/>
          </a:xfrm>
          <a:prstGeom prst="rect">
            <a:avLst/>
          </a:prstGeom>
          <a:solidFill>
            <a:srgbClr val="222A38"/>
          </a:solidFill>
          <a:ln w="19050">
            <a:solidFill>
              <a:srgbClr val="F263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040880" y="1554480"/>
            <a:ext cx="448056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 sz="1100" b="0">
                <a:solidFill>
                  <a:srgbClr val="F26300"/>
                </a:solidFill>
                <a:latin typeface="Arial"/>
              </a:defRPr>
            </a:pPr>
            <a:r>
              <a:t>📷  SCREENSHOT: NPC en jeu regardant le joueur avec le debug gaze activé.</a:t>
            </a:r>
            <a:br/>
            <a:r>
              <a:t>Montrer les lignes de debug des yeux (bDrawDebugGaze=true) et la rotation de la tête vers le joueur.</a:t>
            </a:r>
            <a:br/>
            <a:r>
              <a:t>Idéalement vue de profil pour voir la rotation du cou/tête.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14/30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926080"/>
            <a:ext cx="12191695" cy="508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0"/>
            <a:ext cx="106984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Arial"/>
              </a:defRPr>
            </a:pPr>
            <a:r>
              <a:t>05  Facial Expressions</a:t>
            </a:r>
          </a:p>
          <a:p>
            <a:pPr algn="l">
              <a:spcBef>
                <a:spcPts val="1200"/>
              </a:spcBef>
              <a:spcAft>
                <a:spcPts val="200"/>
              </a:spcAft>
              <a:defRPr sz="1800" b="0">
                <a:solidFill>
                  <a:srgbClr val="ADADAD"/>
                </a:solidFill>
                <a:latin typeface="Arial"/>
              </a:defRPr>
            </a:pPr>
            <a:r>
              <a:t>Emotion-driven procedural animation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15/30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E25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26300"/>
                </a:solidFill>
                <a:latin typeface="Arial"/>
              </a:defRPr>
            </a:pPr>
            <a:r>
              <a:t>REFERENCE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82296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FFFFFF"/>
                </a:solidFill>
                <a:latin typeface="Arial"/>
              </a:defRPr>
            </a:pPr>
            <a:r>
              <a:t>FacialExpressionComponent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63040"/>
            <a:ext cx="5486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09688"/>
                </a:solidFill>
                <a:latin typeface="Arial"/>
              </a:defRPr>
            </a:pPr>
            <a:r>
              <a:t>Emotion-to-Animation Blending</a:t>
            </a:r>
          </a:p>
          <a:p>
            <a:pPr algn="l">
              <a:spcBef>
                <a:spcPts val="600"/>
              </a:spcBef>
              <a:spcAft>
                <a:spcPts val="200"/>
              </a:spcAft>
              <a:defRPr sz="1100" b="0">
                <a:solidFill>
                  <a:srgbClr val="ADADAD"/>
                </a:solidFill>
                <a:latin typeface="Arial"/>
              </a:defRPr>
            </a:pPr>
            <a:r>
              <a:t>Plays AnimSequence curves based on the agent's current emotion.</a:t>
            </a:r>
            <a:br/>
            <a:r>
              <a:t>Crossfades between emotions. Mouth curves excluded (lip-sync overrides).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800"/>
              </a:spcBef>
              <a:spcAft>
                <a:spcPts val="200"/>
              </a:spcAft>
              <a:defRPr sz="1400" b="1">
                <a:solidFill>
                  <a:srgbClr val="F26300"/>
                </a:solidFill>
                <a:latin typeface="Arial"/>
              </a:defRPr>
            </a:pPr>
            <a:r>
              <a:t>7 Emotions × 3 Intensities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Neutral  →  Low (Normal) · Medium · High (Extreme)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Joy  →  Low (Normal) · Medium · High (Extreme)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Sadness  →  Low (Normal) · Medium · High (Extreme)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Anger  →  Low (Normal) · Medium · High (Extreme)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Surprise  →  Low (Normal) · Medium · High (Extreme)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Fear  →  Low (Normal) · Medium · High (Extreme)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Disgust  →  Low (Normal) · Medium · High (Extreme)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800"/>
              </a:spcBef>
              <a:spcAft>
                <a:spcPts val="200"/>
              </a:spcAft>
              <a:defRPr sz="1400" b="1">
                <a:solidFill>
                  <a:srgbClr val="F26300"/>
                </a:solidFill>
                <a:latin typeface="Arial"/>
              </a:defRPr>
            </a:pPr>
            <a:r>
              <a:t>Configuration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EmotionPoseMap — Data asset mapping emotions to AnimSequences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EmotionBlendDuration — Crossfade duration (0.1–3.0s, default 0.5s)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ActivationBlendDuration — On/off transition (0.05–3.0s, default 0.5s)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800"/>
              </a:spcBef>
              <a:spcAft>
                <a:spcPts val="200"/>
              </a:spcAft>
              <a:defRPr sz="1100" b="0">
                <a:solidFill>
                  <a:srgbClr val="009688"/>
                </a:solidFill>
                <a:latin typeface="Arial"/>
              </a:defRPr>
            </a:pPr>
            <a:r>
              <a:t>Driven by the "set_emotion" client tool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1000" b="0">
                <a:solidFill>
                  <a:srgbClr val="ADADAD"/>
                </a:solidFill>
                <a:latin typeface="Arial"/>
              </a:defRPr>
            </a:pPr>
            <a:r>
              <a:t>Configure the agent's prompt to use emotions via the AgentConfig data asset.</a:t>
            </a:r>
            <a:br/>
            <a:r>
              <a:t>The emotion tool is auto-injected when bIncludeEmotionTool is enabled.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0" y="1463040"/>
            <a:ext cx="5303520" cy="2103120"/>
          </a:xfrm>
          <a:prstGeom prst="rect">
            <a:avLst/>
          </a:prstGeom>
          <a:solidFill>
            <a:srgbClr val="222A38"/>
          </a:solidFill>
          <a:ln w="19050">
            <a:solidFill>
              <a:srgbClr val="F263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0" y="1554480"/>
            <a:ext cx="4937760" cy="1920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 sz="1100" b="0">
                <a:solidFill>
                  <a:srgbClr val="F26300"/>
                </a:solidFill>
                <a:latin typeface="Arial"/>
              </a:defRPr>
            </a:pPr>
            <a:r>
              <a:t>📷  SCREENSHOT: EmotionPoseMap data asset dans le Content Browser.</a:t>
            </a:r>
            <a:br/>
            <a:r>
              <a:t>Montrer le mapping des émotions avec les AnimSequences</a:t>
            </a:r>
            <a:br/>
            <a:r>
              <a:t>(Joy/Normal, Joy/Medium, Joy/Extreme, etc.).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3749039"/>
            <a:ext cx="5303520" cy="2286000"/>
          </a:xfrm>
          <a:prstGeom prst="rect">
            <a:avLst/>
          </a:prstGeom>
          <a:solidFill>
            <a:srgbClr val="222A38"/>
          </a:solidFill>
          <a:ln w="19050">
            <a:solidFill>
              <a:srgbClr val="F263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583680" y="3840479"/>
            <a:ext cx="4937760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 sz="1100" b="0">
                <a:solidFill>
                  <a:srgbClr val="F26300"/>
                </a:solidFill>
                <a:latin typeface="Arial"/>
              </a:defRPr>
            </a:pPr>
            <a:r>
              <a:t>📷  SCREENSHOT: Comparaison côte à côte du MetaHuman avec différentes émotions.</a:t>
            </a:r>
            <a:br/>
            <a:r>
              <a:t>Ex: Neutral → Joy → Anger (3 captures du visage).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16/30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926080"/>
            <a:ext cx="12191695" cy="508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0"/>
            <a:ext cx="106984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Arial"/>
              </a:defRPr>
            </a:pPr>
            <a:r>
              <a:t>06  Lip Sync</a:t>
            </a:r>
          </a:p>
          <a:p>
            <a:pPr algn="l">
              <a:spcBef>
                <a:spcPts val="1200"/>
              </a:spcBef>
              <a:spcAft>
                <a:spcPts val="200"/>
              </a:spcAft>
              <a:defRPr sz="1800" b="0">
                <a:solidFill>
                  <a:srgbClr val="ADADAD"/>
                </a:solidFill>
                <a:latin typeface="Arial"/>
              </a:defRPr>
            </a:pPr>
            <a:r>
              <a:t>Real-time audio-driven viseme estimation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17/30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E25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26300"/>
                </a:solidFill>
                <a:latin typeface="Arial"/>
              </a:defRPr>
            </a:pPr>
            <a:r>
              <a:t>REFERENCE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82296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FFFFFF"/>
                </a:solidFill>
                <a:latin typeface="Arial"/>
              </a:defRPr>
            </a:pPr>
            <a:r>
              <a:t>LipSyncComponent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63040"/>
            <a:ext cx="5943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009688"/>
                </a:solidFill>
                <a:latin typeface="Arial"/>
              </a:defRPr>
            </a:pPr>
            <a:r>
              <a:t>FFT Spectral Analysis → 15 OVR Visemes → ARKit Blendshapes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1100" b="0">
                <a:solidFill>
                  <a:srgbClr val="ADADAD"/>
                </a:solidFill>
                <a:latin typeface="Arial"/>
              </a:defRPr>
            </a:pPr>
            <a:r>
              <a:t>Real-time frequency-based lip sync. No external model needed.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600"/>
              </a:spcBef>
              <a:spcAft>
                <a:spcPts val="200"/>
              </a:spcAft>
              <a:defRPr sz="1400" b="1">
                <a:solidFill>
                  <a:srgbClr val="F26300"/>
                </a:solidFill>
                <a:latin typeface="Arial"/>
              </a:defRPr>
            </a:pPr>
            <a:r>
              <a:t>Pipeline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Agent audio (PCM 16kHz) → FFT spectral analysis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Frequency bands → 15 OVR viseme weights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Visemes → ARKit blendshape mapping (MetaHuman compatible)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Optional: text-driven viseme timeline (decoupled from audio chunks)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Emotion expression blending during speech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600"/>
              </a:spcBef>
              <a:spcAft>
                <a:spcPts val="200"/>
              </a:spcAft>
              <a:defRPr sz="1400" b="1">
                <a:solidFill>
                  <a:srgbClr val="F26300"/>
                </a:solidFill>
                <a:latin typeface="Arial"/>
              </a:defRPr>
            </a:pPr>
            <a:r>
              <a:t>15 OVR Visemes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sil, PP (P/B/M), FF (F/V), TH, DD (T/D), kk (K/G), CH (CH/SH/J)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SS (S/Z), nn (N/L), RR (R), aa (A), E, ih (I), oh (O), ou (OO)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600"/>
              </a:spcBef>
              <a:spcAft>
                <a:spcPts val="200"/>
              </a:spcAft>
              <a:defRPr sz="1400" b="1">
                <a:solidFill>
                  <a:srgbClr val="F26300"/>
                </a:solidFill>
                <a:latin typeface="Arial"/>
              </a:defRPr>
            </a:pPr>
            <a:r>
              <a:t>Configuration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LipSyncStrength: 0–3 (default 1.0) — overall amplitude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SmoothingSpeed: 35–65 (default 50) — viseme interpolation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EmotionExpressionBlend: 0–1 (default 0.5) — emotion bleed-through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EnvelopeAttackMs / ReleaseMs — mouth open/close dynamics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PoseMap — optional LipSyncPoseMap data asset for custom poses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0" y="1463040"/>
            <a:ext cx="4846320" cy="4572000"/>
          </a:xfrm>
          <a:prstGeom prst="rect">
            <a:avLst/>
          </a:prstGeom>
          <a:solidFill>
            <a:srgbClr val="222A38"/>
          </a:solidFill>
          <a:ln w="19050">
            <a:solidFill>
              <a:srgbClr val="F263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040880" y="1554480"/>
            <a:ext cx="448056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 sz="1100" b="0">
                <a:solidFill>
                  <a:srgbClr val="F26300"/>
                </a:solidFill>
                <a:latin typeface="Arial"/>
              </a:defRPr>
            </a:pPr>
            <a:r>
              <a:t>📷  SCREENSHOT: MetaHuman parlant avec lip sync actif.</a:t>
            </a:r>
            <a:br/>
            <a:r>
              <a:t>Idéalement un GIF ou une séquence de 3 captures montrant différentes positions de la bouche (aa, oh, FF).</a:t>
            </a:r>
            <a:br/>
            <a:r>
              <a:t>Ou le viewport avec le debug verbosity montrant les visemes.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18/30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926080"/>
            <a:ext cx="12191695" cy="508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0"/>
            <a:ext cx="106984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Arial"/>
              </a:defRPr>
            </a:pPr>
            <a:r>
              <a:t>07  Interaction System</a:t>
            </a:r>
          </a:p>
          <a:p>
            <a:pPr algn="l">
              <a:spcBef>
                <a:spcPts val="1200"/>
              </a:spcBef>
              <a:spcAft>
                <a:spcPts val="200"/>
              </a:spcAft>
              <a:defRPr sz="1800" b="0">
                <a:solidFill>
                  <a:srgbClr val="ADADAD"/>
                </a:solidFill>
                <a:latin typeface="Arial"/>
              </a:defRPr>
            </a:pPr>
            <a:r>
              <a:t>Multi-agent selection, microphone routing, and discovery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19/30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E25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26300"/>
                </a:solidFill>
                <a:latin typeface="Arial"/>
              </a:defRPr>
            </a:pPr>
            <a:r>
              <a:t>OVERVIEW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82296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FFFFFF"/>
                </a:solidFill>
                <a:latin typeface="Arial"/>
              </a:defRPr>
            </a:pPr>
            <a:r>
              <a:t>Table of Contents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554480"/>
            <a:ext cx="50292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200"/>
              </a:spcAft>
            </a:pPr>
            <a:r>
              <a:rPr sz="1400" b="1">
                <a:solidFill>
                  <a:srgbClr val="F26300"/>
                </a:solidFill>
                <a:latin typeface="Arial"/>
              </a:rPr>
              <a:t>01  </a:t>
            </a:r>
            <a:r>
              <a:rPr sz="1400" b="1">
                <a:solidFill>
                  <a:srgbClr val="FFFFFF"/>
                </a:solidFill>
                <a:latin typeface="Arial"/>
              </a:rPr>
              <a:t>Plugin Overview</a:t>
            </a:r>
          </a:p>
          <a:p>
            <a:pPr>
              <a:spcBef>
                <a:spcPts val="0"/>
              </a:spcBef>
              <a:spcAft>
                <a:spcPts val="400"/>
              </a:spcAft>
              <a:defRPr sz="1000">
                <a:solidFill>
                  <a:srgbClr val="ADADAD"/>
                </a:solidFill>
                <a:latin typeface="Arial"/>
              </a:defRPr>
            </a:pPr>
            <a:r>
              <a:t>       Architecture, components, and key features</a:t>
            </a:r>
          </a:p>
          <a:p>
            <a:pPr>
              <a:spcBef>
                <a:spcPts val="800"/>
              </a:spcBef>
              <a:spcAft>
                <a:spcPts val="200"/>
              </a:spcAft>
            </a:pPr>
            <a:r>
              <a:rPr sz="1400" b="1">
                <a:solidFill>
                  <a:srgbClr val="F26300"/>
                </a:solidFill>
                <a:latin typeface="Arial"/>
              </a:rPr>
              <a:t>02  </a:t>
            </a:r>
            <a:r>
              <a:rPr sz="1400" b="1">
                <a:solidFill>
                  <a:srgbClr val="FFFFFF"/>
                </a:solidFill>
                <a:latin typeface="Arial"/>
              </a:rPr>
              <a:t>Quick Start</a:t>
            </a:r>
          </a:p>
          <a:p>
            <a:pPr>
              <a:spcBef>
                <a:spcPts val="0"/>
              </a:spcBef>
              <a:spcAft>
                <a:spcPts val="400"/>
              </a:spcAft>
              <a:defRPr sz="1000">
                <a:solidFill>
                  <a:srgbClr val="ADADAD"/>
                </a:solidFill>
                <a:latin typeface="Arial"/>
              </a:defRPr>
            </a:pPr>
            <a:r>
              <a:t>       Get up and running in 5 minutes</a:t>
            </a:r>
          </a:p>
          <a:p>
            <a:pPr>
              <a:spcBef>
                <a:spcPts val="800"/>
              </a:spcBef>
              <a:spcAft>
                <a:spcPts val="200"/>
              </a:spcAft>
            </a:pPr>
            <a:r>
              <a:rPr sz="1400" b="1">
                <a:solidFill>
                  <a:srgbClr val="F26300"/>
                </a:solidFill>
                <a:latin typeface="Arial"/>
              </a:rPr>
              <a:t>03  </a:t>
            </a:r>
            <a:r>
              <a:rPr sz="1400" b="1">
                <a:solidFill>
                  <a:srgbClr val="FFFFFF"/>
                </a:solidFill>
                <a:latin typeface="Arial"/>
              </a:rPr>
              <a:t>ElevenLabs Component</a:t>
            </a:r>
          </a:p>
          <a:p>
            <a:pPr>
              <a:spcBef>
                <a:spcPts val="0"/>
              </a:spcBef>
              <a:spcAft>
                <a:spcPts val="400"/>
              </a:spcAft>
              <a:defRPr sz="1000">
                <a:solidFill>
                  <a:srgbClr val="ADADAD"/>
                </a:solidFill>
                <a:latin typeface="Arial"/>
              </a:defRPr>
            </a:pPr>
            <a:r>
              <a:t>       Conversation lifecycle and configuration</a:t>
            </a:r>
          </a:p>
          <a:p>
            <a:pPr>
              <a:spcBef>
                <a:spcPts val="800"/>
              </a:spcBef>
              <a:spcAft>
                <a:spcPts val="200"/>
              </a:spcAft>
            </a:pPr>
            <a:r>
              <a:rPr sz="1400" b="1">
                <a:solidFill>
                  <a:srgbClr val="F26300"/>
                </a:solidFill>
                <a:latin typeface="Arial"/>
              </a:rPr>
              <a:t>04  </a:t>
            </a:r>
            <a:r>
              <a:rPr sz="1400" b="1">
                <a:solidFill>
                  <a:srgbClr val="FFFFFF"/>
                </a:solidFill>
                <a:latin typeface="Arial"/>
              </a:rPr>
              <a:t>Posture System</a:t>
            </a:r>
          </a:p>
          <a:p>
            <a:pPr>
              <a:spcBef>
                <a:spcPts val="0"/>
              </a:spcBef>
              <a:spcAft>
                <a:spcPts val="400"/>
              </a:spcAft>
              <a:defRPr sz="1000">
                <a:solidFill>
                  <a:srgbClr val="ADADAD"/>
                </a:solidFill>
                <a:latin typeface="Arial"/>
              </a:defRPr>
            </a:pPr>
            <a:r>
              <a:t>       Head, eye, and body tracking</a:t>
            </a:r>
          </a:p>
          <a:p>
            <a:pPr>
              <a:spcBef>
                <a:spcPts val="800"/>
              </a:spcBef>
              <a:spcAft>
                <a:spcPts val="200"/>
              </a:spcAft>
            </a:pPr>
            <a:r>
              <a:rPr sz="1400" b="1">
                <a:solidFill>
                  <a:srgbClr val="F26300"/>
                </a:solidFill>
                <a:latin typeface="Arial"/>
              </a:rPr>
              <a:t>05  </a:t>
            </a:r>
            <a:r>
              <a:rPr sz="1400" b="1">
                <a:solidFill>
                  <a:srgbClr val="FFFFFF"/>
                </a:solidFill>
                <a:latin typeface="Arial"/>
              </a:rPr>
              <a:t>Facial Expressions</a:t>
            </a:r>
          </a:p>
          <a:p>
            <a:pPr>
              <a:spcBef>
                <a:spcPts val="0"/>
              </a:spcBef>
              <a:spcAft>
                <a:spcPts val="400"/>
              </a:spcAft>
              <a:defRPr sz="1000">
                <a:solidFill>
                  <a:srgbClr val="ADADAD"/>
                </a:solidFill>
                <a:latin typeface="Arial"/>
              </a:defRPr>
            </a:pPr>
            <a:r>
              <a:t>       Emotion-driven animations</a:t>
            </a:r>
          </a:p>
          <a:p>
            <a:pPr>
              <a:spcBef>
                <a:spcPts val="800"/>
              </a:spcBef>
              <a:spcAft>
                <a:spcPts val="200"/>
              </a:spcAft>
            </a:pPr>
            <a:r>
              <a:rPr sz="1400" b="1">
                <a:solidFill>
                  <a:srgbClr val="F26300"/>
                </a:solidFill>
                <a:latin typeface="Arial"/>
              </a:rPr>
              <a:t>06  </a:t>
            </a:r>
            <a:r>
              <a:rPr sz="1400" b="1">
                <a:solidFill>
                  <a:srgbClr val="FFFFFF"/>
                </a:solidFill>
                <a:latin typeface="Arial"/>
              </a:rPr>
              <a:t>Lip Sync</a:t>
            </a:r>
          </a:p>
          <a:p>
            <a:pPr>
              <a:spcBef>
                <a:spcPts val="0"/>
              </a:spcBef>
              <a:spcAft>
                <a:spcPts val="400"/>
              </a:spcAft>
              <a:defRPr sz="1000">
                <a:solidFill>
                  <a:srgbClr val="ADADAD"/>
                </a:solidFill>
                <a:latin typeface="Arial"/>
              </a:defRPr>
            </a:pPr>
            <a:r>
              <a:t>       Real-time audio-driven visemes</a:t>
            </a:r>
          </a:p>
          <a:p>
            <a:pPr>
              <a:spcBef>
                <a:spcPts val="800"/>
              </a:spcBef>
              <a:spcAft>
                <a:spcPts val="200"/>
              </a:spcAft>
            </a:pPr>
            <a:r>
              <a:rPr sz="1400" b="1">
                <a:solidFill>
                  <a:srgbClr val="F26300"/>
                </a:solidFill>
                <a:latin typeface="Arial"/>
              </a:rPr>
              <a:t>07  </a:t>
            </a:r>
            <a:r>
              <a:rPr sz="1400" b="1">
                <a:solidFill>
                  <a:srgbClr val="FFFFFF"/>
                </a:solidFill>
                <a:latin typeface="Arial"/>
              </a:rPr>
              <a:t>Interaction System</a:t>
            </a:r>
          </a:p>
          <a:p>
            <a:pPr>
              <a:spcBef>
                <a:spcPts val="0"/>
              </a:spcBef>
              <a:spcAft>
                <a:spcPts val="400"/>
              </a:spcAft>
              <a:defRPr sz="1000">
                <a:solidFill>
                  <a:srgbClr val="ADADAD"/>
                </a:solidFill>
                <a:latin typeface="Arial"/>
              </a:defRPr>
            </a:pPr>
            <a:r>
              <a:t>       Multi-agent selection and routing</a:t>
            </a:r>
          </a:p>
          <a:p>
            <a:pPr>
              <a:spcBef>
                <a:spcPts val="800"/>
              </a:spcBef>
              <a:spcAft>
                <a:spcPts val="200"/>
              </a:spcAft>
            </a:pPr>
            <a:r>
              <a:rPr sz="1400" b="1">
                <a:solidFill>
                  <a:srgbClr val="F26300"/>
                </a:solidFill>
                <a:latin typeface="Arial"/>
              </a:rPr>
              <a:t>08  </a:t>
            </a:r>
            <a:r>
              <a:rPr sz="1400" b="1">
                <a:solidFill>
                  <a:srgbClr val="FFFFFF"/>
                </a:solidFill>
                <a:latin typeface="Arial"/>
              </a:rPr>
              <a:t>Agent Configuration</a:t>
            </a:r>
          </a:p>
          <a:p>
            <a:pPr>
              <a:spcBef>
                <a:spcPts val="0"/>
              </a:spcBef>
              <a:spcAft>
                <a:spcPts val="400"/>
              </a:spcAft>
              <a:defRPr sz="1000">
                <a:solidFill>
                  <a:srgbClr val="ADADAD"/>
                </a:solidFill>
                <a:latin typeface="Arial"/>
              </a:defRPr>
            </a:pPr>
            <a:r>
              <a:t>       Data asset and editor tools</a:t>
            </a:r>
          </a:p>
          <a:p>
            <a:pPr>
              <a:spcBef>
                <a:spcPts val="800"/>
              </a:spcBef>
              <a:spcAft>
                <a:spcPts val="200"/>
              </a:spcAft>
            </a:pPr>
            <a:r>
              <a:rPr sz="1400" b="1">
                <a:solidFill>
                  <a:srgbClr val="F26300"/>
                </a:solidFill>
                <a:latin typeface="Arial"/>
              </a:rPr>
              <a:t>09  </a:t>
            </a:r>
            <a:r>
              <a:rPr sz="1400" b="1">
                <a:solidFill>
                  <a:srgbClr val="FFFFFF"/>
                </a:solidFill>
                <a:latin typeface="Arial"/>
              </a:rPr>
              <a:t>Network &amp; Multiplayer</a:t>
            </a:r>
          </a:p>
          <a:p>
            <a:pPr>
              <a:spcBef>
                <a:spcPts val="0"/>
              </a:spcBef>
              <a:spcAft>
                <a:spcPts val="400"/>
              </a:spcAft>
              <a:defRPr sz="1000">
                <a:solidFill>
                  <a:srgbClr val="ADADAD"/>
                </a:solidFill>
                <a:latin typeface="Arial"/>
              </a:defRPr>
            </a:pPr>
            <a:r>
              <a:t>       Replication, LOD, and Opus compression</a:t>
            </a:r>
          </a:p>
          <a:p>
            <a:pPr>
              <a:spcBef>
                <a:spcPts val="800"/>
              </a:spcBef>
              <a:spcAft>
                <a:spcPts val="200"/>
              </a:spcAft>
            </a:pPr>
            <a:r>
              <a:rPr sz="1400" b="1">
                <a:solidFill>
                  <a:srgbClr val="F26300"/>
                </a:solidFill>
                <a:latin typeface="Arial"/>
              </a:rPr>
              <a:t>10  </a:t>
            </a:r>
            <a:r>
              <a:rPr sz="1400" b="1">
                <a:solidFill>
                  <a:srgbClr val="FFFFFF"/>
                </a:solidFill>
                <a:latin typeface="Arial"/>
              </a:rPr>
              <a:t>Animation Nodes</a:t>
            </a:r>
          </a:p>
          <a:p>
            <a:pPr>
              <a:spcBef>
                <a:spcPts val="0"/>
              </a:spcBef>
              <a:spcAft>
                <a:spcPts val="400"/>
              </a:spcAft>
              <a:defRPr sz="1000">
                <a:solidFill>
                  <a:srgbClr val="ADADAD"/>
                </a:solidFill>
                <a:latin typeface="Arial"/>
              </a:defRPr>
            </a:pPr>
            <a:r>
              <a:t>       AnimBP integration (Body + Face)</a:t>
            </a:r>
          </a:p>
          <a:p>
            <a:pPr>
              <a:spcBef>
                <a:spcPts val="800"/>
              </a:spcBef>
              <a:spcAft>
                <a:spcPts val="200"/>
              </a:spcAft>
            </a:pPr>
            <a:r>
              <a:rPr sz="1400" b="1">
                <a:solidFill>
                  <a:srgbClr val="F26300"/>
                </a:solidFill>
                <a:latin typeface="Arial"/>
              </a:rPr>
              <a:t>11  </a:t>
            </a:r>
            <a:r>
              <a:rPr sz="1400" b="1">
                <a:solidFill>
                  <a:srgbClr val="FFFFFF"/>
                </a:solidFill>
                <a:latin typeface="Arial"/>
              </a:rPr>
              <a:t>Blueprint Library</a:t>
            </a:r>
          </a:p>
          <a:p>
            <a:pPr>
              <a:spcBef>
                <a:spcPts val="0"/>
              </a:spcBef>
              <a:spcAft>
                <a:spcPts val="400"/>
              </a:spcAft>
              <a:defRPr sz="1000">
                <a:solidFill>
                  <a:srgbClr val="ADADAD"/>
                </a:solidFill>
                <a:latin typeface="Arial"/>
              </a:defRPr>
            </a:pPr>
            <a:r>
              <a:t>       Utility functions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2/30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E25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26300"/>
                </a:solidFill>
                <a:latin typeface="Arial"/>
              </a:defRPr>
            </a:pPr>
            <a:r>
              <a:t>REFERENCE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82296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FFFFFF"/>
                </a:solidFill>
                <a:latin typeface="Arial"/>
              </a:defRPr>
            </a:pPr>
            <a:r>
              <a:t>InteractionComponent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63040"/>
            <a:ext cx="566928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09688"/>
                </a:solidFill>
                <a:latin typeface="Arial"/>
              </a:defRPr>
            </a:pPr>
            <a:r>
              <a:t>Player-Side Agent Selection &amp; Routing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1100" b="0">
                <a:solidFill>
                  <a:srgbClr val="ADADAD"/>
                </a:solidFill>
                <a:latin typeface="Arial"/>
              </a:defRPr>
            </a:pPr>
            <a:r>
              <a:t>Attach to the Player Pawn. Automatically selects the nearest visible agent</a:t>
            </a:r>
            <a:br/>
            <a:r>
              <a:t>and manages conversation, microphone, and posture.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600"/>
              </a:spcBef>
              <a:spcAft>
                <a:spcPts val="200"/>
              </a:spcAft>
              <a:defRPr sz="1400" b="1">
                <a:solidFill>
                  <a:srgbClr val="F26300"/>
                </a:solidFill>
                <a:latin typeface="Arial"/>
              </a:defRPr>
            </a:pPr>
            <a:r>
              <a:t>Selection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MaxInteractionDistance — max range in cm (default 300)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ViewConeHalfAngle — selection cone (default 45°)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SelectionStickyAngle — hysteresis to prevent flickering (default 60°)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bRequireLookAt — must look at agent to select (default true)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600"/>
              </a:spcBef>
              <a:spcAft>
                <a:spcPts val="200"/>
              </a:spcAft>
              <a:defRPr sz="1400" b="1">
                <a:solidFill>
                  <a:srgbClr val="F26300"/>
                </a:solidFill>
                <a:latin typeface="Arial"/>
              </a:defRPr>
            </a:pPr>
            <a:r>
              <a:t>Automation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bAutoStartConversation — auto-connect when agent selected (default true)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bAutoManageListening — auto open/close mic (default true)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bAutoManagePosture — auto-set posture target (default true)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600"/>
              </a:spcBef>
              <a:spcAft>
                <a:spcPts val="200"/>
              </a:spcAft>
              <a:defRPr sz="1400" b="1">
                <a:solidFill>
                  <a:srgbClr val="F26300"/>
                </a:solidFill>
                <a:latin typeface="Arial"/>
              </a:defRPr>
            </a:pPr>
            <a:r>
              <a:t>Events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OnAgentSelected(Agent) — new agent in range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OnAgentDeselected(Agent) — left range or switched agent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OnNoAgentInRange() — no agents nearby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600"/>
              </a:spcBef>
              <a:spcAft>
                <a:spcPts val="200"/>
              </a:spcAft>
              <a:defRPr sz="1400" b="1">
                <a:solidFill>
                  <a:srgbClr val="F26300"/>
                </a:solidFill>
                <a:latin typeface="Arial"/>
              </a:defRPr>
            </a:pPr>
            <a:r>
              <a:t>Functions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GetSelectedAgent() — current agent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ForceSelectAgent(Agent) — manual override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ClearSelection() — deselect</a:t>
            </a:r>
          </a:p>
        </p:txBody>
      </p:sp>
      <p:sp>
        <p:nvSpPr>
          <p:cNvPr id="8" name="Rectangle 7"/>
          <p:cNvSpPr/>
          <p:nvPr/>
        </p:nvSpPr>
        <p:spPr>
          <a:xfrm>
            <a:off x="6583680" y="1463040"/>
            <a:ext cx="5029200" cy="4572000"/>
          </a:xfrm>
          <a:prstGeom prst="rect">
            <a:avLst/>
          </a:prstGeom>
          <a:solidFill>
            <a:srgbClr val="222A38"/>
          </a:solidFill>
          <a:ln w="19050">
            <a:solidFill>
              <a:srgbClr val="F263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766560" y="1554480"/>
            <a:ext cx="466344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 sz="1100" b="0">
                <a:solidFill>
                  <a:srgbClr val="F26300"/>
                </a:solidFill>
                <a:latin typeface="Arial"/>
              </a:defRPr>
            </a:pPr>
            <a:r>
              <a:t>📷  SCREENSHOT: Vue du jeu avec le joueur s'approchant d'un NPC.</a:t>
            </a:r>
            <a:br/>
            <a:r>
              <a:t>Montrer le debug du InteractionComponent si possible (rayon de sélection, cone de vue).</a:t>
            </a:r>
            <a:br/>
            <a:r>
              <a:t>Ou le Details panel avec les paramètres du InteractionComponent.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20/30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926080"/>
            <a:ext cx="12191695" cy="508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0"/>
            <a:ext cx="106984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Arial"/>
              </a:defRPr>
            </a:pPr>
            <a:r>
              <a:t>08  Agent Configuration</a:t>
            </a:r>
          </a:p>
          <a:p>
            <a:pPr algn="l">
              <a:spcBef>
                <a:spcPts val="1200"/>
              </a:spcBef>
              <a:spcAft>
                <a:spcPts val="200"/>
              </a:spcAft>
              <a:defRPr sz="1800" b="0">
                <a:solidFill>
                  <a:srgbClr val="ADADAD"/>
                </a:solidFill>
                <a:latin typeface="Arial"/>
              </a:defRPr>
            </a:pPr>
            <a:r>
              <a:t>Data asset and editor tools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21/30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E25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26300"/>
                </a:solidFill>
                <a:latin typeface="Arial"/>
              </a:defRPr>
            </a:pPr>
            <a:r>
              <a:t>REFERENCE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82296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FFFFFF"/>
                </a:solidFill>
                <a:latin typeface="Arial"/>
              </a:defRPr>
            </a:pPr>
            <a:r>
              <a:t>AgentConfig Data Asset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63040"/>
            <a:ext cx="5486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09688"/>
                </a:solidFill>
                <a:latin typeface="Arial"/>
              </a:defRPr>
            </a:pPr>
            <a:r>
              <a:t>Reusable Agent Configuration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1100" b="0">
                <a:solidFill>
                  <a:srgbClr val="ADADAD"/>
                </a:solidFill>
                <a:latin typeface="Arial"/>
              </a:defRPr>
            </a:pPr>
            <a:r>
              <a:t>Create via Content Browser → right-click → Miscellaneous → PS AI ConvAgent Agent Config.</a:t>
            </a:r>
            <a:br/>
            <a:r>
              <a:t>Assign to ElevenLabsComponent.AgentConfig to override per-component settings.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3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600"/>
              </a:spcBef>
              <a:spcAft>
                <a:spcPts val="200"/>
              </a:spcAft>
              <a:defRPr sz="1200" b="1">
                <a:solidFill>
                  <a:srgbClr val="F26300"/>
                </a:solidFill>
                <a:latin typeface="Arial"/>
              </a:defRPr>
            </a:pPr>
            <a:r>
              <a:t>Identity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900" b="0">
                <a:solidFill>
                  <a:srgbClr val="FFFFFF"/>
                </a:solidFill>
                <a:latin typeface="Arial"/>
              </a:defRPr>
            </a:pPr>
            <a:r>
              <a:t>AgentID — ElevenLabs Agent ID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900" b="0">
                <a:solidFill>
                  <a:srgbClr val="FFFFFF"/>
                </a:solidFill>
                <a:latin typeface="Arial"/>
              </a:defRPr>
            </a:pPr>
            <a:r>
              <a:t>AgentName — Display name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3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600"/>
              </a:spcBef>
              <a:spcAft>
                <a:spcPts val="200"/>
              </a:spcAft>
              <a:defRPr sz="1200" b="1">
                <a:solidFill>
                  <a:srgbClr val="F26300"/>
                </a:solidFill>
                <a:latin typeface="Arial"/>
              </a:defRPr>
            </a:pPr>
            <a:r>
              <a:t>Voice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900" b="0">
                <a:solidFill>
                  <a:srgbClr val="FFFFFF"/>
                </a:solidFill>
                <a:latin typeface="Arial"/>
              </a:defRPr>
            </a:pPr>
            <a:r>
              <a:t>VoiceID — ElevenLabs voice (editor picker available)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900" b="0">
                <a:solidFill>
                  <a:srgbClr val="FFFFFF"/>
                </a:solidFill>
                <a:latin typeface="Arial"/>
              </a:defRPr>
            </a:pPr>
            <a:r>
              <a:t>TTSModelID — TTS model (default: eleven_turbo_v2_5)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900" b="0">
                <a:solidFill>
                  <a:srgbClr val="FFFFFF"/>
                </a:solidFill>
                <a:latin typeface="Arial"/>
              </a:defRPr>
            </a:pPr>
            <a:r>
              <a:t>Stability (0–1), SimilarityBoost (0–1), Speed (0.7–1.95)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3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600"/>
              </a:spcBef>
              <a:spcAft>
                <a:spcPts val="200"/>
              </a:spcAft>
              <a:defRPr sz="1200" b="1">
                <a:solidFill>
                  <a:srgbClr val="F26300"/>
                </a:solidFill>
                <a:latin typeface="Arial"/>
              </a:defRPr>
            </a:pPr>
            <a:r>
              <a:t>Language &amp; LLM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900" b="0">
                <a:solidFill>
                  <a:srgbClr val="FFFFFF"/>
                </a:solidFill>
                <a:latin typeface="Arial"/>
              </a:defRPr>
            </a:pPr>
            <a:r>
              <a:t>LLMModel — LLM backend (default: gemini-2.5-flash, editor dropdown)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900" b="0">
                <a:solidFill>
                  <a:srgbClr val="FFFFFF"/>
                </a:solidFill>
                <a:latin typeface="Arial"/>
              </a:defRPr>
            </a:pPr>
            <a:r>
              <a:t>Language — Agent language (editor dropdown)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900" b="0">
                <a:solidFill>
                  <a:srgbClr val="FFFFFF"/>
                </a:solidFill>
                <a:latin typeface="Arial"/>
              </a:defRPr>
            </a:pPr>
            <a:r>
              <a:t>bMultilingual — Dynamic language switching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3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600"/>
              </a:spcBef>
              <a:spcAft>
                <a:spcPts val="200"/>
              </a:spcAft>
              <a:defRPr sz="1200" b="1">
                <a:solidFill>
                  <a:srgbClr val="F26300"/>
                </a:solidFill>
                <a:latin typeface="Arial"/>
              </a:defRPr>
            </a:pPr>
            <a:r>
              <a:t>Behavior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900" b="0">
                <a:solidFill>
                  <a:srgbClr val="FFFFFF"/>
                </a:solidFill>
                <a:latin typeface="Arial"/>
              </a:defRPr>
            </a:pPr>
            <a:r>
              <a:t>CharacterPrompt — Agent personality (multiline)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900" b="0">
                <a:solidFill>
                  <a:srgbClr val="FFFFFF"/>
                </a:solidFill>
                <a:latin typeface="Arial"/>
              </a:defRPr>
            </a:pPr>
            <a:r>
              <a:t>FirstMessage — Greeting on connection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900" b="0">
                <a:solidFill>
                  <a:srgbClr val="FFFFFF"/>
                </a:solidFill>
                <a:latin typeface="Arial"/>
              </a:defRPr>
            </a:pPr>
            <a:r>
              <a:t>TurnTimeout — Idle timeout (default 7s, -1 for infinite)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900" b="0">
                <a:solidFill>
                  <a:srgbClr val="FFFFFF"/>
                </a:solidFill>
                <a:latin typeface="Arial"/>
              </a:defRPr>
            </a:pPr>
            <a:r>
              <a:t>bDisableIdleFollowUp — Prevent unprompted speech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3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600"/>
              </a:spcBef>
              <a:spcAft>
                <a:spcPts val="200"/>
              </a:spcAft>
              <a:defRPr sz="1200" b="1">
                <a:solidFill>
                  <a:srgbClr val="F26300"/>
                </a:solidFill>
                <a:latin typeface="Arial"/>
              </a:defRPr>
            </a:pPr>
            <a:r>
              <a:t>Emotion Tool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900" b="0">
                <a:solidFill>
                  <a:srgbClr val="FFFFFF"/>
                </a:solidFill>
                <a:latin typeface="Arial"/>
              </a:defRPr>
            </a:pPr>
            <a:r>
              <a:t>bIncludeEmotionTool — Auto-inject emotion instructions in prompt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900" b="0">
                <a:solidFill>
                  <a:srgbClr val="FFFFFF"/>
                </a:solidFill>
                <a:latin typeface="Arial"/>
              </a:defRPr>
            </a:pPr>
            <a:r>
              <a:t>EmotionToolPromptFragment — Customizable tool instructions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3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600"/>
              </a:spcBef>
              <a:spcAft>
                <a:spcPts val="200"/>
              </a:spcAft>
              <a:defRPr sz="1200" b="1">
                <a:solidFill>
                  <a:srgbClr val="F26300"/>
                </a:solidFill>
                <a:latin typeface="Arial"/>
              </a:defRPr>
            </a:pPr>
            <a:r>
              <a:t>Dynamic Variables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900" b="0">
                <a:solidFill>
                  <a:srgbClr val="FFFFFF"/>
                </a:solidFill>
                <a:latin typeface="Arial"/>
              </a:defRPr>
            </a:pPr>
            <a:r>
              <a:t>DefaultDynamicVariables — TMap&lt;FString, FString&gt;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900" b="0">
                <a:solidFill>
                  <a:srgbClr val="FFFFFF"/>
                </a:solidFill>
                <a:latin typeface="Arial"/>
              </a:defRPr>
            </a:pPr>
            <a:r>
              <a:t>Use {{variable_name}} in prompts, substituted at runtime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0" y="1463040"/>
            <a:ext cx="5303520" cy="2377440"/>
          </a:xfrm>
          <a:prstGeom prst="rect">
            <a:avLst/>
          </a:prstGeom>
          <a:solidFill>
            <a:srgbClr val="222A38"/>
          </a:solidFill>
          <a:ln w="19050">
            <a:solidFill>
              <a:srgbClr val="F263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0" y="1554480"/>
            <a:ext cx="493776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 sz="1100" b="0">
                <a:solidFill>
                  <a:srgbClr val="F26300"/>
                </a:solidFill>
                <a:latin typeface="Arial"/>
              </a:defRPr>
            </a:pPr>
            <a:r>
              <a:t>📷  SCREENSHOT: AgentConfig data asset ouvert dans l'éditeur.</a:t>
            </a:r>
            <a:br/>
            <a:r>
              <a:t>Montrer les sections Identity, Voice (avec le picker), et CharacterPrompt.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4023360"/>
            <a:ext cx="5303520" cy="2194560"/>
          </a:xfrm>
          <a:prstGeom prst="rect">
            <a:avLst/>
          </a:prstGeom>
          <a:solidFill>
            <a:srgbClr val="222A38"/>
          </a:solidFill>
          <a:ln w="19050">
            <a:solidFill>
              <a:srgbClr val="F263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583680" y="4114800"/>
            <a:ext cx="493776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 sz="1100" b="0">
                <a:solidFill>
                  <a:srgbClr val="F26300"/>
                </a:solidFill>
                <a:latin typeface="Arial"/>
              </a:defRPr>
            </a:pPr>
            <a:r>
              <a:t>📷  SCREENSHOT: Editor boutons Create/Update/Fetch Agent</a:t>
            </a:r>
            <a:br/>
            <a:r>
              <a:t>dans la custom detail view de l'AgentConfig.</a:t>
            </a:r>
            <a:br/>
            <a:r>
              <a:t>Montrer le dropdown Voice et LLM Model.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22/30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926080"/>
            <a:ext cx="12191695" cy="508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0"/>
            <a:ext cx="106984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Arial"/>
              </a:defRPr>
            </a:pPr>
            <a:r>
              <a:t>09  Network &amp; Multiplayer</a:t>
            </a:r>
          </a:p>
          <a:p>
            <a:pPr algn="l">
              <a:spcBef>
                <a:spcPts val="1200"/>
              </a:spcBef>
              <a:spcAft>
                <a:spcPts val="200"/>
              </a:spcAft>
              <a:defRPr sz="1800" b="0">
                <a:solidFill>
                  <a:srgbClr val="ADADAD"/>
                </a:solidFill>
                <a:latin typeface="Arial"/>
              </a:defRPr>
            </a:pPr>
            <a:r>
              <a:t>Replication, LOD, and audio compression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23/30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E25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26300"/>
                </a:solidFill>
                <a:latin typeface="Arial"/>
              </a:defRPr>
            </a:pPr>
            <a:r>
              <a:t>REFERENCE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82296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FFFFFF"/>
                </a:solidFill>
                <a:latin typeface="Arial"/>
              </a:defRPr>
            </a:pPr>
            <a:r>
              <a:t>Network Architecture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6304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09688"/>
                </a:solidFill>
                <a:latin typeface="Arial"/>
              </a:defRPr>
            </a:pPr>
            <a:r>
              <a:t>Client-Server Architecture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1100" b="0">
                <a:solidFill>
                  <a:srgbClr val="ADADAD"/>
                </a:solidFill>
                <a:latin typeface="Arial"/>
              </a:defRPr>
            </a:pPr>
            <a:r>
              <a:t>Server owns NPC actors and ElevenLabs WebSocket. Clients relay commands via InteractionComponent.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800"/>
              </a:spcBef>
              <a:spcAft>
                <a:spcPts val="200"/>
              </a:spcAft>
              <a:defRPr sz="1400" b="1">
                <a:solidFill>
                  <a:srgbClr val="F26300"/>
                </a:solidFill>
                <a:latin typeface="Arial"/>
              </a:defRPr>
            </a:pPr>
            <a:r>
              <a:t>Replicated State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bNetIsConversing — conversation active (all clients see it)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NetConversatingPawn — pawn of conversating player (for posture target on remote clients)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CurrentEmotion / CurrentEmotionIntensity — agent emotion (drives expressions on all clients)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800"/>
              </a:spcBef>
              <a:spcAft>
                <a:spcPts val="200"/>
              </a:spcAft>
              <a:defRPr sz="1400" b="1">
                <a:solidFill>
                  <a:srgbClr val="F26300"/>
                </a:solidFill>
                <a:latin typeface="Arial"/>
              </a:defRPr>
            </a:pPr>
            <a:r>
              <a:t>Audio Compression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Opus codec — 16x bandwidth reduction on agent audio broadcast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Mic audio optionally Opus-compressed before relay to server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Automatic fallback to raw PCM if Opus is unavailable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800"/>
              </a:spcBef>
              <a:spcAft>
                <a:spcPts val="200"/>
              </a:spcAft>
              <a:defRPr sz="1400" b="1">
                <a:solidFill>
                  <a:srgbClr val="F26300"/>
                </a:solidFill>
                <a:latin typeface="Arial"/>
              </a:defRPr>
            </a:pPr>
            <a:r>
              <a:t>LOD (Level of Detail)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AudioLODCullDistance (default 3000 cm) — skip audio beyond this for non-speaking players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LipSyncLODDistance (default 1500 cm) — skip lip-sync beyond this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Speaking player always receives full quality regardless of distance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800"/>
              </a:spcBef>
              <a:spcAft>
                <a:spcPts val="200"/>
              </a:spcAft>
              <a:defRPr sz="1400" b="1">
                <a:solidFill>
                  <a:srgbClr val="F26300"/>
                </a:solidFill>
                <a:latin typeface="Arial"/>
              </a:defRPr>
            </a:pPr>
            <a:r>
              <a:t>Multicast RPCs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MulticastReceiveAgentAudio — broadcast agent voice to all clients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MulticastAgentTextResponse / PartialResponse — broadcast subtitles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MulticastAgentStartedSpeaking / StoppedSpeaking / Interrupted / StartedGenerating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24/30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926080"/>
            <a:ext cx="12191695" cy="508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0"/>
            <a:ext cx="106984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Arial"/>
              </a:defRPr>
            </a:pPr>
            <a:r>
              <a:t>10  Animation Nodes</a:t>
            </a:r>
          </a:p>
          <a:p>
            <a:pPr algn="l">
              <a:spcBef>
                <a:spcPts val="1200"/>
              </a:spcBef>
              <a:spcAft>
                <a:spcPts val="200"/>
              </a:spcAft>
              <a:defRPr sz="1800" b="0">
                <a:solidFill>
                  <a:srgbClr val="ADADAD"/>
                </a:solidFill>
                <a:latin typeface="Arial"/>
              </a:defRPr>
            </a:pPr>
            <a:r>
              <a:t>AnimBP integration for Body and Face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25/30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E25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26300"/>
                </a:solidFill>
                <a:latin typeface="Arial"/>
              </a:defRPr>
            </a:pPr>
            <a:r>
              <a:t>REFERENCE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82296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FFFFFF"/>
                </a:solidFill>
                <a:latin typeface="Arial"/>
              </a:defRPr>
            </a:pPr>
            <a:r>
              <a:t>Animation Blueprint Nodes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63040"/>
            <a:ext cx="5486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09688"/>
                </a:solidFill>
                <a:latin typeface="Arial"/>
              </a:defRPr>
            </a:pPr>
            <a:r>
              <a:t>Three animation nodes for Body and Face AnimBPs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1000"/>
              </a:spcBef>
              <a:spcAft>
                <a:spcPts val="200"/>
              </a:spcAft>
              <a:defRPr sz="1400" b="1">
                <a:solidFill>
                  <a:srgbClr val="F26300"/>
                </a:solidFill>
                <a:latin typeface="Arial"/>
              </a:defRPr>
            </a:pPr>
            <a:r>
              <a:t>PS AI ConvAgent Posture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Place in: Body AnimBP (bApplyHeadRotation=true, bApplyEyeCurves=false)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Also place in: Face AnimBP (bApplyHeadRotation=false, bApplyEyeCurves=true)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Injects head/neck rotation and ARKit eye curves into the pose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Multi-bone neck chain support with weighted distribution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1000"/>
              </a:spcBef>
              <a:spcAft>
                <a:spcPts val="200"/>
              </a:spcAft>
              <a:defRPr sz="1400" b="1">
                <a:solidFill>
                  <a:srgbClr val="F26300"/>
                </a:solidFill>
                <a:latin typeface="Arial"/>
              </a:defRPr>
            </a:pPr>
            <a:r>
              <a:t>PS AI ConvAgent Facial Expression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Place in: Face AnimBP, BEFORE mh_arkit_mapping_pose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Injects CTRL_expressions_* curves from emotion AnimSequences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Mouth curves excluded (lip-sync takes priority)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1000"/>
              </a:spcBef>
              <a:spcAft>
                <a:spcPts val="200"/>
              </a:spcAft>
              <a:defRPr sz="1400" b="1">
                <a:solidFill>
                  <a:srgbClr val="F26300"/>
                </a:solidFill>
                <a:latin typeface="Arial"/>
              </a:defRPr>
            </a:pPr>
            <a:r>
              <a:t>PS AI ConvAgent Lip Sync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Place in: Face AnimBP, AFTER Facial Expression, BEFORE mh_arkit_mapping_pose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Injects ARKit blendshape curves (jawOpen, mouthFunnel, etc.)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Works with MetaHuman CTRL_expressions pipeline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1000"/>
              </a:spcBef>
              <a:spcAft>
                <a:spcPts val="200"/>
              </a:spcAft>
              <a:defRPr sz="1200" b="1">
                <a:solidFill>
                  <a:srgbClr val="009688"/>
                </a:solidFill>
                <a:latin typeface="Arial"/>
              </a:defRPr>
            </a:pPr>
            <a:r>
              <a:t>Node Order in Face AnimBP: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1100" b="0">
                <a:solidFill>
                  <a:srgbClr val="FFFFFF"/>
                </a:solidFill>
                <a:latin typeface="Arial"/>
              </a:defRPr>
            </a:pPr>
            <a:r>
              <a:t>BasePose → Posture (eyes) → Facial Expression → Lip Sync → mh_arkit_mapping_pose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0" y="1463040"/>
            <a:ext cx="5303520" cy="2103120"/>
          </a:xfrm>
          <a:prstGeom prst="rect">
            <a:avLst/>
          </a:prstGeom>
          <a:solidFill>
            <a:srgbClr val="222A38"/>
          </a:solidFill>
          <a:ln w="19050">
            <a:solidFill>
              <a:srgbClr val="F263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0" y="1554480"/>
            <a:ext cx="4937760" cy="1920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 sz="1100" b="0">
                <a:solidFill>
                  <a:srgbClr val="F26300"/>
                </a:solidFill>
                <a:latin typeface="Arial"/>
              </a:defRPr>
            </a:pPr>
            <a:r>
              <a:t>📷  SCREENSHOT: Body AnimBP AnimGraph montrant le node</a:t>
            </a:r>
            <a:br/>
            <a:r>
              <a:t>"PS AI ConvAgent Posture" connecté dans la chaîne.</a:t>
            </a:r>
            <a:br/>
            <a:r>
              <a:t>Montrer BasePose → Posture → Output Pose.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3749039"/>
            <a:ext cx="5303520" cy="2286000"/>
          </a:xfrm>
          <a:prstGeom prst="rect">
            <a:avLst/>
          </a:prstGeom>
          <a:solidFill>
            <a:srgbClr val="222A38"/>
          </a:solidFill>
          <a:ln w="19050">
            <a:solidFill>
              <a:srgbClr val="F263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583680" y="3840479"/>
            <a:ext cx="4937760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 sz="1100" b="0">
                <a:solidFill>
                  <a:srgbClr val="F26300"/>
                </a:solidFill>
                <a:latin typeface="Arial"/>
              </a:defRPr>
            </a:pPr>
            <a:r>
              <a:t>📷  SCREENSHOT: Face AnimBP AnimGraph montrant les 3 nodes:</a:t>
            </a:r>
            <a:br/>
            <a:r>
              <a:t>Posture (eyes only) → Facial Expression → Lip Sync → mh_arkit_mapping_pose.</a:t>
            </a:r>
            <a:br/>
            <a:r>
              <a:t>Montrer la chaîne complète.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26/30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926080"/>
            <a:ext cx="12191695" cy="508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0"/>
            <a:ext cx="106984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Arial"/>
              </a:defRPr>
            </a:pPr>
            <a:r>
              <a:t>11  Blueprint Library</a:t>
            </a:r>
          </a:p>
          <a:p>
            <a:pPr algn="l">
              <a:spcBef>
                <a:spcPts val="1200"/>
              </a:spcBef>
              <a:spcAft>
                <a:spcPts val="200"/>
              </a:spcAft>
              <a:defRPr sz="1800" b="0">
                <a:solidFill>
                  <a:srgbClr val="ADADAD"/>
                </a:solidFill>
                <a:latin typeface="Arial"/>
              </a:defRPr>
            </a:pPr>
            <a:r>
              <a:t>Utility functions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27/30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E25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26300"/>
                </a:solidFill>
                <a:latin typeface="Arial"/>
              </a:defRPr>
            </a:pPr>
            <a:r>
              <a:t>REFERENCE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82296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FFFFFF"/>
                </a:solidFill>
                <a:latin typeface="Arial"/>
              </a:defRPr>
            </a:pPr>
            <a:r>
              <a:t>Blueprint Library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63040"/>
            <a:ext cx="10972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09688"/>
                </a:solidFill>
                <a:latin typeface="Arial"/>
              </a:defRPr>
            </a:pPr>
            <a:r>
              <a:t>UPS_AI_ConvAgent_BlueprintLibrary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1000"/>
              </a:spcBef>
              <a:spcAft>
                <a:spcPts val="200"/>
              </a:spcAft>
              <a:defRPr sz="1200" b="1">
                <a:solidFill>
                  <a:srgbClr val="F26300"/>
                </a:solidFill>
                <a:latin typeface="Arial"/>
              </a:defRPr>
            </a:pPr>
            <a:r>
              <a:t>SetPostProcessAnimBlueprint(SkelMeshComp, AnimBPClass)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1100" b="0">
                <a:solidFill>
                  <a:srgbClr val="ADADAD"/>
                </a:solidFill>
                <a:latin typeface="Arial"/>
              </a:defRPr>
            </a:pPr>
            <a:r>
              <a:t>Assign a post-process AnimBlueprint to a SkeletalMeshComponent at runtime.</a:t>
            </a:r>
            <a:br/>
            <a:r>
              <a:t>Per-instance override without modifying the shared asset. Pass nullptr to clear.</a:t>
            </a:r>
            <a:br/>
            <a:r>
              <a:t>Use this to dynamically add the Face AnimBP that contains the ConvAgent animation nodes.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28/30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E25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26300"/>
                </a:solidFill>
                <a:latin typeface="Arial"/>
              </a:defRPr>
            </a:pPr>
            <a:r>
              <a:t>REFERENCE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82296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FFFFFF"/>
                </a:solidFill>
                <a:latin typeface="Arial"/>
              </a:defRPr>
            </a:pPr>
            <a:r>
              <a:t>Enums Reference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63040"/>
            <a:ext cx="50292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spcBef>
                <a:spcPts val="1000"/>
              </a:spcBef>
              <a:spcAft>
                <a:spcPts val="200"/>
              </a:spcAft>
              <a:defRPr sz="1200" b="1">
                <a:solidFill>
                  <a:srgbClr val="F26300"/>
                </a:solidFill>
                <a:latin typeface="Arial"/>
              </a:defRPr>
            </a:pPr>
            <a:r>
              <a:t>EPS_AI_ConvAgent_ConnectionState_ElevenLabs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Disconnected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Connecting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Connected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Error</a:t>
            </a:r>
          </a:p>
          <a:p>
            <a:pPr algn="l">
              <a:spcBef>
                <a:spcPts val="1000"/>
              </a:spcBef>
              <a:spcAft>
                <a:spcPts val="200"/>
              </a:spcAft>
              <a:defRPr sz="1200" b="1">
                <a:solidFill>
                  <a:srgbClr val="F26300"/>
                </a:solidFill>
                <a:latin typeface="Arial"/>
              </a:defRPr>
            </a:pPr>
            <a:r>
              <a:t>EPS_AI_ConvAgent_TurnMode_ElevenLabs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Server — Server VAD (hands-free)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Client — Push-to-talk</a:t>
            </a:r>
          </a:p>
          <a:p>
            <a:pPr algn="l">
              <a:spcBef>
                <a:spcPts val="1000"/>
              </a:spcBef>
              <a:spcAft>
                <a:spcPts val="200"/>
              </a:spcAft>
              <a:defRPr sz="1200" b="1">
                <a:solidFill>
                  <a:srgbClr val="F26300"/>
                </a:solidFill>
                <a:latin typeface="Arial"/>
              </a:defRPr>
            </a:pPr>
            <a:r>
              <a:t>EPS_AI_ConvAgent_Emotion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Neutral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Joy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Sadness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Anger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Surprise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Fear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Disgust</a:t>
            </a:r>
          </a:p>
          <a:p>
            <a:pPr algn="l">
              <a:spcBef>
                <a:spcPts val="1000"/>
              </a:spcBef>
              <a:spcAft>
                <a:spcPts val="200"/>
              </a:spcAft>
              <a:defRPr sz="1200" b="1">
                <a:solidFill>
                  <a:srgbClr val="F26300"/>
                </a:solidFill>
                <a:latin typeface="Arial"/>
              </a:defRPr>
            </a:pPr>
            <a:r>
              <a:t>EPS_AI_ConvAgent_EmotionIntensity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Low (Normal)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Medium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1000" b="0">
                <a:solidFill>
                  <a:srgbClr val="FFFFFF"/>
                </a:solidFill>
                <a:latin typeface="Arial"/>
              </a:defRPr>
            </a:pPr>
            <a:r>
              <a:t>High (Extreme)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463040"/>
            <a:ext cx="53035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9688"/>
                </a:solidFill>
                <a:latin typeface="Arial"/>
              </a:defRPr>
            </a:pPr>
            <a:r>
              <a:t>Data Structures</a:t>
            </a:r>
          </a:p>
          <a:p>
            <a:pPr algn="l">
              <a:spcBef>
                <a:spcPts val="1000"/>
              </a:spcBef>
              <a:spcAft>
                <a:spcPts val="200"/>
              </a:spcAft>
              <a:defRPr sz="1100" b="1">
                <a:solidFill>
                  <a:srgbClr val="F26300"/>
                </a:solidFill>
                <a:latin typeface="Arial"/>
              </a:defRPr>
            </a:pPr>
            <a:r>
              <a:t>FPS_AI_ConvAgent_ConversationInfo_ElevenLabs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900" b="0">
                <a:solidFill>
                  <a:srgbClr val="FFFFFF"/>
                </a:solidFill>
                <a:latin typeface="Arial"/>
              </a:defRPr>
            </a:pPr>
            <a:r>
              <a:t>ConversationID (FString)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900" b="0">
                <a:solidFill>
                  <a:srgbClr val="FFFFFF"/>
                </a:solidFill>
                <a:latin typeface="Arial"/>
              </a:defRPr>
            </a:pPr>
            <a:r>
              <a:t>AgentID (FString)</a:t>
            </a:r>
          </a:p>
          <a:p>
            <a:pPr algn="l">
              <a:spcBef>
                <a:spcPts val="1000"/>
              </a:spcBef>
              <a:spcAft>
                <a:spcPts val="200"/>
              </a:spcAft>
              <a:defRPr sz="1100" b="1">
                <a:solidFill>
                  <a:srgbClr val="F26300"/>
                </a:solidFill>
                <a:latin typeface="Arial"/>
              </a:defRPr>
            </a:pPr>
            <a:r>
              <a:t>FPS_AI_ConvAgent_TranscriptSegment_ElevenLabs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900" b="0">
                <a:solidFill>
                  <a:srgbClr val="FFFFFF"/>
                </a:solidFill>
                <a:latin typeface="Arial"/>
              </a:defRPr>
            </a:pPr>
            <a:r>
              <a:t>Text (FString)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900" b="0">
                <a:solidFill>
                  <a:srgbClr val="FFFFFF"/>
                </a:solidFill>
                <a:latin typeface="Arial"/>
              </a:defRPr>
            </a:pPr>
            <a:r>
              <a:t>Speaker (FString) — "user" or "agent"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900" b="0">
                <a:solidFill>
                  <a:srgbClr val="FFFFFF"/>
                </a:solidFill>
                <a:latin typeface="Arial"/>
              </a:defRPr>
            </a:pPr>
            <a:r>
              <a:t>bIsFinal (bool)</a:t>
            </a:r>
          </a:p>
          <a:p>
            <a:pPr algn="l">
              <a:spcBef>
                <a:spcPts val="1000"/>
              </a:spcBef>
              <a:spcAft>
                <a:spcPts val="200"/>
              </a:spcAft>
              <a:defRPr sz="1100" b="1">
                <a:solidFill>
                  <a:srgbClr val="F26300"/>
                </a:solidFill>
                <a:latin typeface="Arial"/>
              </a:defRPr>
            </a:pPr>
            <a:r>
              <a:t>FPS_AI_ConvAgent_ClientToolCall_ElevenLabs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900" b="0">
                <a:solidFill>
                  <a:srgbClr val="FFFFFF"/>
                </a:solidFill>
                <a:latin typeface="Arial"/>
              </a:defRPr>
            </a:pPr>
            <a:r>
              <a:t>ToolName (FString)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900" b="0">
                <a:solidFill>
                  <a:srgbClr val="FFFFFF"/>
                </a:solidFill>
                <a:latin typeface="Arial"/>
              </a:defRPr>
            </a:pPr>
            <a:r>
              <a:t>ToolCallId (FString)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900" b="0">
                <a:solidFill>
                  <a:srgbClr val="FFFFFF"/>
                </a:solidFill>
                <a:latin typeface="Arial"/>
              </a:defRPr>
            </a:pPr>
            <a:r>
              <a:t>Parameters (TMap&lt;FString, FString&gt;)</a:t>
            </a:r>
          </a:p>
          <a:p>
            <a:pPr algn="l">
              <a:spcBef>
                <a:spcPts val="1000"/>
              </a:spcBef>
              <a:spcAft>
                <a:spcPts val="200"/>
              </a:spcAft>
              <a:defRPr sz="1100" b="1">
                <a:solidFill>
                  <a:srgbClr val="F26300"/>
                </a:solidFill>
                <a:latin typeface="Arial"/>
              </a:defRPr>
            </a:pPr>
            <a:r>
              <a:t>FPS_AI_ConvAgent_NeckBoneEntry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900" b="0">
                <a:solidFill>
                  <a:srgbClr val="FFFFFF"/>
                </a:solidFill>
                <a:latin typeface="Arial"/>
              </a:defRPr>
            </a:pPr>
            <a:r>
              <a:t>BoneName (FName)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900" b="0">
                <a:solidFill>
                  <a:srgbClr val="FFFFFF"/>
                </a:solidFill>
                <a:latin typeface="Arial"/>
              </a:defRPr>
            </a:pPr>
            <a:r>
              <a:t>Weight (float, 0–1)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29/30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926080"/>
            <a:ext cx="12191695" cy="508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0"/>
            <a:ext cx="106984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Arial"/>
              </a:defRPr>
            </a:pPr>
            <a:r>
              <a:t>01  Plugin Overview</a:t>
            </a:r>
          </a:p>
          <a:p>
            <a:pPr algn="l">
              <a:spcBef>
                <a:spcPts val="1200"/>
              </a:spcBef>
              <a:spcAft>
                <a:spcPts val="200"/>
              </a:spcAft>
              <a:defRPr sz="1800" b="0">
                <a:solidFill>
                  <a:srgbClr val="ADADAD"/>
                </a:solidFill>
                <a:latin typeface="Arial"/>
              </a:defRPr>
            </a:pPr>
            <a:r>
              <a:t>Architecture and Key Features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3/30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840480"/>
            <a:ext cx="12191695" cy="508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28600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  <a:latin typeface="Arial"/>
              </a:defRPr>
            </a:pPr>
            <a:r>
              <a:t>PS_AI_ConvAgent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3200400"/>
            <a:ext cx="10698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ADADAD"/>
                </a:solidFill>
                <a:latin typeface="Arial"/>
              </a:defRPr>
            </a:pPr>
            <a:r>
              <a:t>Plugin Documentation  ·  v1.0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26300"/>
                </a:solidFill>
                <a:latin typeface="Arial"/>
              </a:defRPr>
            </a:pPr>
            <a:r>
              <a:t>ASTERION</a:t>
            </a:r>
          </a:p>
          <a:p>
            <a:pPr algn="ctr">
              <a:spcBef>
                <a:spcPts val="600"/>
              </a:spcBef>
              <a:spcAft>
                <a:spcPts val="200"/>
              </a:spcAft>
              <a:defRPr sz="1200" b="0">
                <a:solidFill>
                  <a:srgbClr val="787878"/>
                </a:solidFill>
                <a:latin typeface="Arial"/>
              </a:defRPr>
            </a:pPr>
            <a:r>
              <a:t>asterion-vr.com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30/30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E25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26300"/>
                </a:solidFill>
                <a:latin typeface="Arial"/>
              </a:defRPr>
            </a:pPr>
            <a:r>
              <a:t>OVERVIEW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82296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FFFFFF"/>
                </a:solidFill>
                <a:latin typeface="Arial"/>
              </a:defRPr>
            </a:pPr>
            <a:r>
              <a:t>What is PS_AI_ConvAgent?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554480"/>
            <a:ext cx="6400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Arial"/>
              </a:defRPr>
            </a:pPr>
            <a:r>
              <a:t>A full-stack Unreal Engine 5 plugin for real-time conversational AI NPCs.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600" b="0">
                <a:solidFill>
                  <a:srgbClr val="FFFFFF"/>
                </a:solidFill>
                <a:latin typeface="Arial"/>
              </a:defRPr>
            </a:pPr>
          </a:p>
          <a:p>
            <a:pPr>
              <a:spcBef>
                <a:spcPts val="600"/>
              </a:spcBef>
              <a:spcAft>
                <a:spcPts val="1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sz="1200" b="1">
                <a:solidFill>
                  <a:srgbClr val="F26300"/>
                </a:solidFill>
                <a:latin typeface="Arial"/>
              </a:rPr>
              <a:t>▸ Voice Conversation:  </a:t>
            </a:r>
            <a:r>
              <a:rPr sz="1100">
                <a:solidFill>
                  <a:srgbClr val="ADADAD"/>
                </a:solidFill>
                <a:latin typeface="Arial"/>
              </a:rPr>
              <a:t>Two-way real-time voice via ElevenLabs Conversational AI API (WebSocket)</a:t>
            </a:r>
          </a:p>
          <a:p>
            <a:pPr>
              <a:spcBef>
                <a:spcPts val="600"/>
              </a:spcBef>
              <a:spcAft>
                <a:spcPts val="1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sz="1200" b="1">
                <a:solidFill>
                  <a:srgbClr val="F26300"/>
                </a:solidFill>
                <a:latin typeface="Arial"/>
              </a:rPr>
              <a:t>▸ Full-Body Animation:  </a:t>
            </a:r>
            <a:r>
              <a:rPr sz="1100">
                <a:solidFill>
                  <a:srgbClr val="ADADAD"/>
                </a:solidFill>
                <a:latin typeface="Arial"/>
              </a:rPr>
              <a:t>Procedural head/eye/body tracking, emotion-driven facial expressions, audio-driven lip sync</a:t>
            </a:r>
          </a:p>
          <a:p>
            <a:pPr>
              <a:spcBef>
                <a:spcPts val="600"/>
              </a:spcBef>
              <a:spcAft>
                <a:spcPts val="1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sz="1200" b="1">
                <a:solidFill>
                  <a:srgbClr val="F26300"/>
                </a:solidFill>
                <a:latin typeface="Arial"/>
              </a:rPr>
              <a:t>▸ Multi-Agent Support:  </a:t>
            </a:r>
            <a:r>
              <a:rPr sz="1100">
                <a:solidFill>
                  <a:srgbClr val="ADADAD"/>
                </a:solidFill>
                <a:latin typeface="Arial"/>
              </a:rPr>
              <a:t>Distance/view-cone selection, centralized mic routing, automatic agent switching</a:t>
            </a:r>
          </a:p>
          <a:p>
            <a:pPr>
              <a:spcBef>
                <a:spcPts val="600"/>
              </a:spcBef>
              <a:spcAft>
                <a:spcPts val="1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sz="1200" b="1">
                <a:solidFill>
                  <a:srgbClr val="F26300"/>
                </a:solidFill>
                <a:latin typeface="Arial"/>
              </a:rPr>
              <a:t>▸ Multiplayer Ready:  </a:t>
            </a:r>
            <a:r>
              <a:rPr sz="1100">
                <a:solidFill>
                  <a:srgbClr val="ADADAD"/>
                </a:solidFill>
                <a:latin typeface="Arial"/>
              </a:rPr>
              <a:t>Full network replication, Opus audio compression (16x), audio/lip-sync LOD culling</a:t>
            </a:r>
          </a:p>
          <a:p>
            <a:pPr>
              <a:spcBef>
                <a:spcPts val="600"/>
              </a:spcBef>
              <a:spcAft>
                <a:spcPts val="1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sz="1200" b="1">
                <a:solidFill>
                  <a:srgbClr val="F26300"/>
                </a:solidFill>
                <a:latin typeface="Arial"/>
              </a:rPr>
              <a:t>▸ MetaHuman Compatible:  </a:t>
            </a:r>
            <a:r>
              <a:rPr sz="1100">
                <a:solidFill>
                  <a:srgbClr val="ADADAD"/>
                </a:solidFill>
                <a:latin typeface="Arial"/>
              </a:rPr>
              <a:t>ARKit blendshapes, CTRL_expressions curves, OVR visemes, AnimBP nodes</a:t>
            </a:r>
          </a:p>
          <a:p>
            <a:pPr>
              <a:spcBef>
                <a:spcPts val="600"/>
              </a:spcBef>
              <a:spcAft>
                <a:spcPts val="1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sz="1200" b="1">
                <a:solidFill>
                  <a:srgbClr val="F26300"/>
                </a:solidFill>
                <a:latin typeface="Arial"/>
              </a:rPr>
              <a:t>▸ Editor Tools:  </a:t>
            </a:r>
            <a:r>
              <a:rPr sz="1100">
                <a:solidFill>
                  <a:srgbClr val="ADADAD"/>
                </a:solidFill>
                <a:latin typeface="Arial"/>
              </a:rPr>
              <a:t>Agent configuration data asset with voice/model/LLM pickers, REST API sync</a:t>
            </a:r>
          </a:p>
          <a:p>
            <a:pPr>
              <a:spcBef>
                <a:spcPts val="600"/>
              </a:spcBef>
              <a:spcAft>
                <a:spcPts val="100"/>
              </a:spcAft>
              <a:defRPr sz="400" b="0">
                <a:solidFill>
                  <a:srgbClr val="FFFFFF"/>
                </a:solidFill>
                <a:latin typeface="Arial"/>
              </a:defRPr>
            </a:pP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sz="1200" b="1">
                <a:solidFill>
                  <a:srgbClr val="F26300"/>
                </a:solidFill>
                <a:latin typeface="Arial"/>
              </a:rPr>
              <a:t>▸ Persistent Memory:  </a:t>
            </a:r>
            <a:r>
              <a:rPr sz="1100">
                <a:solidFill>
                  <a:srgbClr val="ADADAD"/>
                </a:solidFill>
                <a:latin typeface="Arial"/>
              </a:rPr>
              <a:t>WebSocket stays open across interactions — agent remembers the full conversation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7498079" y="1554480"/>
            <a:ext cx="4114800" cy="4572000"/>
          </a:xfrm>
          <a:prstGeom prst="rect">
            <a:avLst/>
          </a:prstGeom>
          <a:solidFill>
            <a:srgbClr val="222A38"/>
          </a:solidFill>
          <a:ln w="19050">
            <a:solidFill>
              <a:srgbClr val="F263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680959" y="1645920"/>
            <a:ext cx="374904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 sz="1100" b="0">
                <a:solidFill>
                  <a:srgbClr val="F26300"/>
                </a:solidFill>
                <a:latin typeface="Arial"/>
              </a:defRPr>
            </a:pPr>
            <a:r>
              <a:t>📷  SCREENSHOT: Vue d'ensemble de l'éditeur UE5 avec un NPC agent en scène.</a:t>
            </a:r>
            <a:br/>
            <a:r>
              <a:t>Montrer le viewport avec le personnage + le Details panel affichant les composants (ElevenLabsComponent, PostureComponent, FacialExpressionComponent, LipSyncComponent).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4/30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E25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26300"/>
                </a:solidFill>
                <a:latin typeface="Arial"/>
              </a:defRPr>
            </a:pPr>
            <a:r>
              <a:t>OVERVIEW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82296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FFFFFF"/>
                </a:solidFill>
                <a:latin typeface="Arial"/>
              </a:defRPr>
            </a:pPr>
            <a:r>
              <a:t>Component Architecture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63040"/>
            <a:ext cx="5303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26300"/>
                </a:solidFill>
                <a:latin typeface="Arial"/>
              </a:defRPr>
            </a:pPr>
            <a:r>
              <a:t>NPC Actor (Server-side)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1920240"/>
            <a:ext cx="5303520" cy="640080"/>
          </a:xfrm>
          <a:prstGeom prst="rect">
            <a:avLst/>
          </a:prstGeom>
          <a:solidFill>
            <a:srgbClr val="1E2836"/>
          </a:solidFill>
          <a:ln w="12700">
            <a:solidFill>
              <a:srgbClr val="0096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1965960"/>
            <a:ext cx="493776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Arial"/>
              </a:rPr>
              <a:t>ElevenLabsComponent</a:t>
            </a:r>
          </a:p>
          <a:p>
            <a:pPr>
              <a:spcBef>
                <a:spcPts val="100"/>
              </a:spcBef>
              <a:defRPr sz="900">
                <a:solidFill>
                  <a:srgbClr val="ADADAD"/>
                </a:solidFill>
                <a:latin typeface="Arial"/>
              </a:defRPr>
            </a:pPr>
            <a:r>
              <a:t>WebSocket, audio pipeline, conversation lifecycle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2651760"/>
            <a:ext cx="5303520" cy="640080"/>
          </a:xfrm>
          <a:prstGeom prst="rect">
            <a:avLst/>
          </a:prstGeom>
          <a:solidFill>
            <a:srgbClr val="1E2836"/>
          </a:solidFill>
          <a:ln w="12700">
            <a:solidFill>
              <a:srgbClr val="4DD0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2697480"/>
            <a:ext cx="493776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Arial"/>
              </a:rPr>
              <a:t>PostureComponent</a:t>
            </a:r>
          </a:p>
          <a:p>
            <a:pPr>
              <a:spcBef>
                <a:spcPts val="100"/>
              </a:spcBef>
              <a:defRPr sz="900">
                <a:solidFill>
                  <a:srgbClr val="ADADAD"/>
                </a:solidFill>
                <a:latin typeface="Arial"/>
              </a:defRPr>
            </a:pPr>
            <a:r>
              <a:t>Head/eye/body procedural tracking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3383280"/>
            <a:ext cx="5303520" cy="640080"/>
          </a:xfrm>
          <a:prstGeom prst="rect">
            <a:avLst/>
          </a:prstGeom>
          <a:solidFill>
            <a:srgbClr val="1E2836"/>
          </a:solidFill>
          <a:ln w="12700">
            <a:solidFill>
              <a:srgbClr val="4DD0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31520" y="3429000"/>
            <a:ext cx="493776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Arial"/>
              </a:rPr>
              <a:t>FacialExpressionComponent</a:t>
            </a:r>
          </a:p>
          <a:p>
            <a:pPr>
              <a:spcBef>
                <a:spcPts val="100"/>
              </a:spcBef>
              <a:defRPr sz="900">
                <a:solidFill>
                  <a:srgbClr val="ADADAD"/>
                </a:solidFill>
                <a:latin typeface="Arial"/>
              </a:defRPr>
            </a:pPr>
            <a:r>
              <a:t>Emotion-to-animation blending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4114800"/>
            <a:ext cx="5303520" cy="640080"/>
          </a:xfrm>
          <a:prstGeom prst="rect">
            <a:avLst/>
          </a:prstGeom>
          <a:solidFill>
            <a:srgbClr val="1E2836"/>
          </a:solidFill>
          <a:ln w="12700">
            <a:solidFill>
              <a:srgbClr val="4DD0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31520" y="4160520"/>
            <a:ext cx="493776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Arial"/>
              </a:rPr>
              <a:t>LipSyncComponent</a:t>
            </a:r>
          </a:p>
          <a:p>
            <a:pPr>
              <a:spcBef>
                <a:spcPts val="100"/>
              </a:spcBef>
              <a:defRPr sz="900">
                <a:solidFill>
                  <a:srgbClr val="ADADAD"/>
                </a:solidFill>
                <a:latin typeface="Arial"/>
              </a:defRPr>
            </a:pPr>
            <a:r>
              <a:t>FFT spectral analysis → ARKit blendshapes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846320"/>
            <a:ext cx="5303520" cy="640080"/>
          </a:xfrm>
          <a:prstGeom prst="rect">
            <a:avLst/>
          </a:prstGeom>
          <a:solidFill>
            <a:srgbClr val="1E2836"/>
          </a:solidFill>
          <a:ln w="12700">
            <a:solidFill>
              <a:srgbClr val="0096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4892040"/>
            <a:ext cx="493776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Arial"/>
              </a:rPr>
              <a:t>MicrophoneCaptureComponent</a:t>
            </a:r>
          </a:p>
          <a:p>
            <a:pPr>
              <a:spcBef>
                <a:spcPts val="100"/>
              </a:spcBef>
              <a:defRPr sz="900">
                <a:solidFill>
                  <a:srgbClr val="ADADAD"/>
                </a:solidFill>
                <a:latin typeface="Arial"/>
              </a:defRPr>
            </a:pPr>
            <a:r>
              <a:t>WASAPI capture, resample to 16kHz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1463040"/>
            <a:ext cx="5303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26300"/>
                </a:solidFill>
                <a:latin typeface="Arial"/>
              </a:defRPr>
            </a:pPr>
            <a:r>
              <a:t>Player Pawn (Client-side)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00800" y="1920240"/>
            <a:ext cx="5303520" cy="640080"/>
          </a:xfrm>
          <a:prstGeom prst="rect">
            <a:avLst/>
          </a:prstGeom>
          <a:solidFill>
            <a:srgbClr val="1E2836"/>
          </a:solidFill>
          <a:ln w="12700">
            <a:solidFill>
              <a:srgbClr val="0096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583680" y="1965960"/>
            <a:ext cx="493776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Arial"/>
              </a:rPr>
              <a:t>InteractionComponent</a:t>
            </a:r>
          </a:p>
          <a:p>
            <a:pPr>
              <a:spcBef>
                <a:spcPts val="100"/>
              </a:spcBef>
              <a:defRPr sz="900">
                <a:solidFill>
                  <a:srgbClr val="ADADAD"/>
                </a:solidFill>
                <a:latin typeface="Arial"/>
              </a:defRPr>
            </a:pPr>
            <a:r>
              <a:t>Agent selection, mic routing, RPC relay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00800" y="2834640"/>
            <a:ext cx="5303520" cy="640080"/>
          </a:xfrm>
          <a:prstGeom prst="rect">
            <a:avLst/>
          </a:prstGeom>
          <a:solidFill>
            <a:srgbClr val="1E2836"/>
          </a:solidFill>
          <a:ln w="12700">
            <a:solidFill>
              <a:srgbClr val="EEFF4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583680" y="2880360"/>
            <a:ext cx="493776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Arial"/>
              </a:rPr>
              <a:t>InteractionSubsystem</a:t>
            </a:r>
          </a:p>
          <a:p>
            <a:pPr>
              <a:spcBef>
                <a:spcPts val="100"/>
              </a:spcBef>
              <a:defRPr sz="900">
                <a:solidFill>
                  <a:srgbClr val="ADADAD"/>
                </a:solidFill>
                <a:latin typeface="Arial"/>
              </a:defRPr>
            </a:pPr>
            <a:r>
              <a:t>World subsystem — agent registry &amp; discovery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0" y="3840480"/>
            <a:ext cx="5303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26300"/>
                </a:solidFill>
                <a:latin typeface="Arial"/>
              </a:defRPr>
            </a:pPr>
            <a:r>
              <a:t>Data Assets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400800" y="4297680"/>
            <a:ext cx="5303520" cy="502920"/>
          </a:xfrm>
          <a:prstGeom prst="rect">
            <a:avLst/>
          </a:prstGeom>
          <a:solidFill>
            <a:srgbClr val="1E2836"/>
          </a:solidFill>
          <a:ln w="12700">
            <a:solidFill>
              <a:srgbClr val="ADADA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583680" y="4325112"/>
            <a:ext cx="4937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Arial"/>
              </a:rPr>
              <a:t>AgentConfig</a:t>
            </a:r>
            <a:r>
              <a:rPr sz="900">
                <a:solidFill>
                  <a:srgbClr val="ADADAD"/>
                </a:solidFill>
                <a:latin typeface="Arial"/>
              </a:rPr>
              <a:t>  —  Agent ID, voice, LLM, prompt, emotions, dynamic variables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00800" y="4892040"/>
            <a:ext cx="5303520" cy="502920"/>
          </a:xfrm>
          <a:prstGeom prst="rect">
            <a:avLst/>
          </a:prstGeom>
          <a:solidFill>
            <a:srgbClr val="1E2836"/>
          </a:solidFill>
          <a:ln w="12700">
            <a:solidFill>
              <a:srgbClr val="ADADA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583680" y="4919472"/>
            <a:ext cx="4937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Arial"/>
              </a:rPr>
              <a:t>EmotionPoseMap</a:t>
            </a:r>
            <a:r>
              <a:rPr sz="900">
                <a:solidFill>
                  <a:srgbClr val="ADADAD"/>
                </a:solidFill>
                <a:latin typeface="Arial"/>
              </a:rPr>
              <a:t>  —  7 emotions × 3 intensities → AnimSequence references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400800" y="5486400"/>
            <a:ext cx="5303520" cy="502920"/>
          </a:xfrm>
          <a:prstGeom prst="rect">
            <a:avLst/>
          </a:prstGeom>
          <a:solidFill>
            <a:srgbClr val="1E2836"/>
          </a:solidFill>
          <a:ln w="12700">
            <a:solidFill>
              <a:srgbClr val="ADADA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583680" y="5513832"/>
            <a:ext cx="4937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Arial"/>
              </a:rPr>
              <a:t>LipSyncPoseMap</a:t>
            </a:r>
            <a:r>
              <a:rPr sz="900">
                <a:solidFill>
                  <a:srgbClr val="ADADAD"/>
                </a:solidFill>
                <a:latin typeface="Arial"/>
              </a:rPr>
              <a:t>  —  15 OVR visemes → AnimSequence pose references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40" y="5760720"/>
            <a:ext cx="10972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 b="1">
                <a:solidFill>
                  <a:srgbClr val="F26300"/>
                </a:solidFill>
                <a:latin typeface="Arial"/>
              </a:rPr>
              <a:t>Animation Nodes (AnimBP):  </a:t>
            </a:r>
            <a:r>
              <a:rPr sz="1100">
                <a:solidFill>
                  <a:srgbClr val="ADADAD"/>
                </a:solidFill>
                <a:latin typeface="Arial"/>
              </a:rPr>
              <a:t>PS AI ConvAgent Posture  ·  PS AI ConvAgent Facial Expression  ·  PS AI ConvAgent Lip Sync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5/30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926080"/>
            <a:ext cx="12191695" cy="508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0"/>
            <a:ext cx="106984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Arial"/>
              </a:defRPr>
            </a:pPr>
            <a:r>
              <a:t>02  Quick Start</a:t>
            </a:r>
          </a:p>
          <a:p>
            <a:pPr algn="l">
              <a:spcBef>
                <a:spcPts val="1200"/>
              </a:spcBef>
              <a:spcAft>
                <a:spcPts val="200"/>
              </a:spcAft>
              <a:defRPr sz="1800" b="0">
                <a:solidFill>
                  <a:srgbClr val="ADADAD"/>
                </a:solidFill>
                <a:latin typeface="Arial"/>
              </a:defRPr>
            </a:pPr>
            <a:r>
              <a:t>Get up and running in 5 minutes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6/30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E25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26300"/>
                </a:solidFill>
                <a:latin typeface="Arial"/>
              </a:defRPr>
            </a:pPr>
            <a:r>
              <a:t>QUICK START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82296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FFFFFF"/>
                </a:solidFill>
                <a:latin typeface="Arial"/>
              </a:defRPr>
            </a:pPr>
            <a:r>
              <a:t>Quick Start (1/2)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63040"/>
            <a:ext cx="6400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26300"/>
                </a:solidFill>
                <a:latin typeface="Arial"/>
              </a:defRPr>
            </a:pPr>
            <a:r>
              <a:t>Step 1: Enable the Plugin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100" b="0">
                <a:solidFill>
                  <a:srgbClr val="FFFFFF"/>
                </a:solidFill>
                <a:latin typeface="Arial"/>
              </a:defRPr>
            </a:pPr>
            <a:r>
              <a:t>Edit &gt; Plugins &gt; search "PS_AI_ConvAgent" &gt; Enable &gt; Restart Editor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6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1200"/>
              </a:spcBef>
              <a:spcAft>
                <a:spcPts val="200"/>
              </a:spcAft>
              <a:defRPr sz="1600" b="1">
                <a:solidFill>
                  <a:srgbClr val="F26300"/>
                </a:solidFill>
                <a:latin typeface="Arial"/>
              </a:defRPr>
            </a:pPr>
            <a:r>
              <a:t>Step 2: Set your API Key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100" b="0">
                <a:solidFill>
                  <a:srgbClr val="FFFFFF"/>
                </a:solidFill>
                <a:latin typeface="Arial"/>
              </a:defRPr>
            </a:pPr>
            <a:r>
              <a:t>Project Settings &gt; Plugins &gt; PS AI ConvAgent - ElevenLabs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100" b="0">
                <a:solidFill>
                  <a:srgbClr val="FFFFFF"/>
                </a:solidFill>
                <a:latin typeface="Arial"/>
              </a:defRPr>
            </a:pPr>
            <a:r>
              <a:t>Paste your ElevenLabs API Key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100" b="0">
                <a:solidFill>
                  <a:srgbClr val="FFFFFF"/>
                </a:solidFill>
                <a:latin typeface="Arial"/>
              </a:defRPr>
            </a:pPr>
            <a:r>
              <a:t>Set your default Agent ID (from elevenlabs.io dashboard)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6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1200"/>
              </a:spcBef>
              <a:spcAft>
                <a:spcPts val="200"/>
              </a:spcAft>
              <a:defRPr sz="1600" b="1">
                <a:solidFill>
                  <a:srgbClr val="F26300"/>
                </a:solidFill>
                <a:latin typeface="Arial"/>
              </a:defRPr>
            </a:pPr>
            <a:r>
              <a:t>Step 3: Set up the NPC Actor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100" b="0">
                <a:solidFill>
                  <a:srgbClr val="FFFFFF"/>
                </a:solidFill>
                <a:latin typeface="Arial"/>
              </a:defRPr>
            </a:pPr>
            <a:r>
              <a:t>Add ElevenLabsComponent to your NPC actor (or Blueprint)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100" b="0">
                <a:solidFill>
                  <a:srgbClr val="FFFFFF"/>
                </a:solidFill>
                <a:latin typeface="Arial"/>
              </a:defRPr>
            </a:pPr>
            <a:r>
              <a:t>Add PostureComponent for head/eye tracking (optional)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100" b="0">
                <a:solidFill>
                  <a:srgbClr val="FFFFFF"/>
                </a:solidFill>
                <a:latin typeface="Arial"/>
              </a:defRPr>
            </a:pPr>
            <a:r>
              <a:t>Add FacialExpressionComponent for emotions (optional)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100" b="0">
                <a:solidFill>
                  <a:srgbClr val="FFFFFF"/>
                </a:solidFill>
                <a:latin typeface="Arial"/>
              </a:defRPr>
            </a:pPr>
            <a:r>
              <a:t>Add LipSyncComponent for lip-sync (optional)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100" b="0">
                <a:solidFill>
                  <a:srgbClr val="FFFFFF"/>
                </a:solidFill>
                <a:latin typeface="Arial"/>
              </a:defRPr>
            </a:pPr>
            <a:r>
              <a:t>Set AgentID on the component (or create an AgentConfig data asset)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0" y="1463040"/>
            <a:ext cx="4389120" cy="2011680"/>
          </a:xfrm>
          <a:prstGeom prst="rect">
            <a:avLst/>
          </a:prstGeom>
          <a:solidFill>
            <a:srgbClr val="222A38"/>
          </a:solidFill>
          <a:ln w="19050">
            <a:solidFill>
              <a:srgbClr val="F263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498080" y="1554480"/>
            <a:ext cx="402336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 sz="1100" b="0">
                <a:solidFill>
                  <a:srgbClr val="F26300"/>
                </a:solidFill>
                <a:latin typeface="Arial"/>
              </a:defRPr>
            </a:pPr>
            <a:r>
              <a:t>📷  SCREENSHOT: Project Settings &gt; Plugins &gt; PS AI ConvAgent - ElevenLabs.</a:t>
            </a:r>
            <a:br/>
            <a:r>
              <a:t>Montrer les champs API Key et Default Agent ID.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5200" y="3657600"/>
            <a:ext cx="4389120" cy="2560320"/>
          </a:xfrm>
          <a:prstGeom prst="rect">
            <a:avLst/>
          </a:prstGeom>
          <a:solidFill>
            <a:srgbClr val="222A38"/>
          </a:solidFill>
          <a:ln w="19050">
            <a:solidFill>
              <a:srgbClr val="F263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498080" y="3749040"/>
            <a:ext cx="402336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 sz="1100" b="0">
                <a:solidFill>
                  <a:srgbClr val="F26300"/>
                </a:solidFill>
                <a:latin typeface="Arial"/>
              </a:defRPr>
            </a:pPr>
            <a:r>
              <a:t>📷  SCREENSHOT: Details panel d'un NPC actor avec les 4 composants ajoutés:</a:t>
            </a:r>
            <a:br/>
            <a:r>
              <a:t>ElevenLabsComponent, PostureComponent, FacialExpressionComponent, LipSyncComponent.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7/30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E25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26300"/>
                </a:solidFill>
                <a:latin typeface="Arial"/>
              </a:defRPr>
            </a:pPr>
            <a:r>
              <a:t>QUICK START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82296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FFFFFF"/>
                </a:solidFill>
                <a:latin typeface="Arial"/>
              </a:defRPr>
            </a:pPr>
            <a:r>
              <a:t>Quick Start (2/2)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63040"/>
            <a:ext cx="6400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26300"/>
                </a:solidFill>
                <a:latin typeface="Arial"/>
              </a:defRPr>
            </a:pPr>
            <a:r>
              <a:t>Step 4: Set up the Player Pawn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100" b="0">
                <a:solidFill>
                  <a:srgbClr val="FFFFFF"/>
                </a:solidFill>
                <a:latin typeface="Arial"/>
              </a:defRPr>
            </a:pPr>
            <a:r>
              <a:t>Add InteractionComponent to your Player Pawn Blueprint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100" b="0">
                <a:solidFill>
                  <a:srgbClr val="FFFFFF"/>
                </a:solidFill>
                <a:latin typeface="Arial"/>
              </a:defRPr>
            </a:pPr>
            <a:r>
              <a:t>Configure MaxInteractionDistance (default 300 cm)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100" b="0">
                <a:solidFill>
                  <a:srgbClr val="FFFFFF"/>
                </a:solidFill>
                <a:latin typeface="Arial"/>
              </a:defRPr>
            </a:pPr>
            <a:r>
              <a:t>bAutoStartConversation = true (automatic) or false (manual)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100" b="0">
                <a:solidFill>
                  <a:srgbClr val="FFFFFF"/>
                </a:solidFill>
                <a:latin typeface="Arial"/>
              </a:defRPr>
            </a:pPr>
            <a:r>
              <a:t>bAutoManageListening = true for hands-free mic management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6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1200"/>
              </a:spcBef>
              <a:spcAft>
                <a:spcPts val="200"/>
              </a:spcAft>
              <a:defRPr sz="1600" b="1">
                <a:solidFill>
                  <a:srgbClr val="F26300"/>
                </a:solidFill>
                <a:latin typeface="Arial"/>
              </a:defRPr>
            </a:pPr>
            <a:r>
              <a:t>Step 5: Wire Blueprint Events (optional)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100" b="0">
                <a:solidFill>
                  <a:srgbClr val="FFFFFF"/>
                </a:solidFill>
                <a:latin typeface="Arial"/>
              </a:defRPr>
            </a:pPr>
            <a:r>
              <a:t>OnAgentTranscript — display user speech-to-text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100" b="0">
                <a:solidFill>
                  <a:srgbClr val="FFFFFF"/>
                </a:solidFill>
                <a:latin typeface="Arial"/>
              </a:defRPr>
            </a:pPr>
            <a:r>
              <a:t>OnAgentTextResponse — display agent's complete response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100" b="0">
                <a:solidFill>
                  <a:srgbClr val="FFFFFF"/>
                </a:solidFill>
                <a:latin typeface="Arial"/>
              </a:defRPr>
            </a:pPr>
            <a:r>
              <a:t>OnAgentPartialResponse — real-time streaming subtitles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100" b="0">
                <a:solidFill>
                  <a:srgbClr val="FFFFFF"/>
                </a:solidFill>
                <a:latin typeface="Arial"/>
              </a:defRPr>
            </a:pPr>
            <a:r>
              <a:t>OnAgentStartedSpeaking / OnAgentStoppedSpeaking — UI feedback</a:t>
            </a:r>
          </a:p>
          <a:p>
            <a:pPr>
              <a:spcBef>
                <a:spcPts val="200"/>
              </a:spcBef>
              <a:spcAft>
                <a:spcPts val="100"/>
              </a:spcAft>
              <a:defRPr sz="1100" b="0">
                <a:solidFill>
                  <a:srgbClr val="FFFFFF"/>
                </a:solidFill>
                <a:latin typeface="Arial"/>
              </a:defRPr>
            </a:pPr>
            <a:r>
              <a:t>OnAgentEmotionChanged — custom emotion reactions</a:t>
            </a:r>
          </a:p>
          <a:p>
            <a:pPr algn="l">
              <a:spcBef>
                <a:spcPts val="400"/>
              </a:spcBef>
              <a:spcAft>
                <a:spcPts val="200"/>
              </a:spcAft>
              <a:defRPr sz="600" b="0">
                <a:solidFill>
                  <a:srgbClr val="FFFFFF"/>
                </a:solidFill>
                <a:latin typeface="Arial"/>
              </a:defRPr>
            </a:pPr>
          </a:p>
          <a:p>
            <a:pPr algn="l">
              <a:spcBef>
                <a:spcPts val="1200"/>
              </a:spcBef>
              <a:spcAft>
                <a:spcPts val="200"/>
              </a:spcAft>
              <a:defRPr sz="1400" b="1">
                <a:solidFill>
                  <a:srgbClr val="009688"/>
                </a:solidFill>
                <a:latin typeface="Arial"/>
              </a:defRPr>
            </a:pPr>
            <a:r>
              <a:t>That's it! Walk near the NPC and start talking.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0" y="1463040"/>
            <a:ext cx="4389120" cy="2286000"/>
          </a:xfrm>
          <a:prstGeom prst="rect">
            <a:avLst/>
          </a:prstGeom>
          <a:solidFill>
            <a:srgbClr val="222A38"/>
          </a:solidFill>
          <a:ln w="19050">
            <a:solidFill>
              <a:srgbClr val="F263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498080" y="1554480"/>
            <a:ext cx="4023360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 sz="1100" b="0">
                <a:solidFill>
                  <a:srgbClr val="F26300"/>
                </a:solidFill>
                <a:latin typeface="Arial"/>
              </a:defRPr>
            </a:pPr>
            <a:r>
              <a:t>📷  SCREENSHOT: Blueprint Event Graph montrant les principaux events:</a:t>
            </a:r>
            <a:br/>
            <a:r>
              <a:t>OnAgentConnected, OnAgentTranscript, OnAgentTextResponse, OnAgentStoppedSpeaking.</a:t>
            </a:r>
            <a:br/>
            <a:r>
              <a:t>Avec des Print String pour chaque event.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5200" y="3931920"/>
            <a:ext cx="4389120" cy="2286000"/>
          </a:xfrm>
          <a:prstGeom prst="rect">
            <a:avLst/>
          </a:prstGeom>
          <a:solidFill>
            <a:srgbClr val="222A38"/>
          </a:solidFill>
          <a:ln w="19050">
            <a:solidFill>
              <a:srgbClr val="F263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498080" y="4023360"/>
            <a:ext cx="4023360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 sz="1100" b="0">
                <a:solidFill>
                  <a:srgbClr val="F26300"/>
                </a:solidFill>
                <a:latin typeface="Arial"/>
              </a:defRPr>
            </a:pPr>
            <a:r>
              <a:t>📷  SCREENSHOT: InteractionComponent sur le Player Pawn Blueprint.</a:t>
            </a:r>
            <a:br/>
            <a:r>
              <a:t>Details panel montrant MaxInteractionDistance, bAutoStartConversation, bAutoManageListening.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537960"/>
            <a:ext cx="12191695" cy="254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8/30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C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926080"/>
            <a:ext cx="12191695" cy="50800"/>
          </a:xfrm>
          <a:prstGeom prst="rect">
            <a:avLst/>
          </a:prstGeom>
          <a:solidFill>
            <a:srgbClr val="F26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0"/>
            <a:ext cx="106984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Arial"/>
              </a:defRPr>
            </a:pPr>
            <a:r>
              <a:t>03  ElevenLabs Component</a:t>
            </a:r>
          </a:p>
          <a:p>
            <a:pPr algn="l">
              <a:spcBef>
                <a:spcPts val="1200"/>
              </a:spcBef>
              <a:spcAft>
                <a:spcPts val="200"/>
              </a:spcAft>
              <a:defRPr sz="1800" b="0">
                <a:solidFill>
                  <a:srgbClr val="ADADAD"/>
                </a:solidFill>
                <a:latin typeface="Arial"/>
              </a:defRPr>
            </a:pPr>
            <a:r>
              <a:t>Conversation lifecycle, audio pipeline, and configuration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247120" y="64008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787878"/>
                </a:solidFill>
                <a:latin typeface="Arial"/>
              </a:defRPr>
            </a:pPr>
            <a:r>
              <a:t>9/30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